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0" r:id="rId1"/>
  </p:sldMasterIdLst>
  <p:notesMasterIdLst>
    <p:notesMasterId r:id="rId41"/>
  </p:notesMasterIdLst>
  <p:handoutMasterIdLst>
    <p:handoutMasterId r:id="rId42"/>
  </p:handoutMasterIdLst>
  <p:sldIdLst>
    <p:sldId id="285" r:id="rId2"/>
    <p:sldId id="284" r:id="rId3"/>
    <p:sldId id="287" r:id="rId4"/>
    <p:sldId id="288" r:id="rId5"/>
    <p:sldId id="289" r:id="rId6"/>
    <p:sldId id="290" r:id="rId7"/>
    <p:sldId id="291" r:id="rId8"/>
    <p:sldId id="292" r:id="rId9"/>
    <p:sldId id="293" r:id="rId10"/>
    <p:sldId id="294" r:id="rId11"/>
    <p:sldId id="295" r:id="rId12"/>
    <p:sldId id="296" r:id="rId13"/>
    <p:sldId id="297" r:id="rId14"/>
    <p:sldId id="298" r:id="rId15"/>
    <p:sldId id="300" r:id="rId16"/>
    <p:sldId id="301" r:id="rId17"/>
    <p:sldId id="302" r:id="rId18"/>
    <p:sldId id="299" r:id="rId19"/>
    <p:sldId id="303" r:id="rId20"/>
    <p:sldId id="304" r:id="rId21"/>
    <p:sldId id="305" r:id="rId22"/>
    <p:sldId id="306" r:id="rId23"/>
    <p:sldId id="307" r:id="rId24"/>
    <p:sldId id="308" r:id="rId25"/>
    <p:sldId id="309" r:id="rId26"/>
    <p:sldId id="310" r:id="rId27"/>
    <p:sldId id="313" r:id="rId28"/>
    <p:sldId id="312" r:id="rId29"/>
    <p:sldId id="314" r:id="rId30"/>
    <p:sldId id="315" r:id="rId31"/>
    <p:sldId id="316" r:id="rId32"/>
    <p:sldId id="317" r:id="rId33"/>
    <p:sldId id="318" r:id="rId34"/>
    <p:sldId id="319" r:id="rId35"/>
    <p:sldId id="311" r:id="rId36"/>
    <p:sldId id="320" r:id="rId37"/>
    <p:sldId id="321" r:id="rId38"/>
    <p:sldId id="322" r:id="rId39"/>
    <p:sldId id="266" r:id="rId40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D525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647" autoAdjust="0"/>
    <p:restoredTop sz="94660"/>
  </p:normalViewPr>
  <p:slideViewPr>
    <p:cSldViewPr snapToGrid="0">
      <p:cViewPr varScale="1">
        <p:scale>
          <a:sx n="73" d="100"/>
          <a:sy n="73" d="100"/>
        </p:scale>
        <p:origin x="51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340"/>
    </p:cViewPr>
  </p:sorterViewPr>
  <p:notesViewPr>
    <p:cSldViewPr snapToGrid="0">
      <p:cViewPr varScale="1">
        <p:scale>
          <a:sx n="56" d="100"/>
          <a:sy n="56" d="100"/>
        </p:scale>
        <p:origin x="2856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E8573A-7DFA-4303-9CB5-B83FB5830522}" type="datetimeFigureOut">
              <a:rPr lang="fr-FR" smtClean="0"/>
              <a:t>21/07/2023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4D1095-A3AF-406B-8EB0-9A739B877CD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1664240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E492A0-8D83-4533-9C89-2A4587E03BC3}" type="datetimeFigureOut">
              <a:rPr lang="fr-FR" smtClean="0"/>
              <a:t>21/07/2023</a:t>
            </a:fld>
            <a:endParaRPr lang="fr-FR" dirty="0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 dirty="0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078118-8F5E-4C76-80BC-F4953BB5833E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125525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761E4-EE94-4CA4-8A15-D465AAB40107}" type="datetimeFigureOut">
              <a:rPr lang="fr-FR" smtClean="0"/>
              <a:t>21/07/2023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3C927-8CCF-420C-A155-4F957A834730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538945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761E4-EE94-4CA4-8A15-D465AAB40107}" type="datetimeFigureOut">
              <a:rPr lang="fr-FR" smtClean="0"/>
              <a:t>21/07/2023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3C927-8CCF-420C-A155-4F957A834730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218320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761E4-EE94-4CA4-8A15-D465AAB40107}" type="datetimeFigureOut">
              <a:rPr lang="fr-FR" smtClean="0"/>
              <a:t>21/07/2023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3C927-8CCF-420C-A155-4F957A834730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665814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761E4-EE94-4CA4-8A15-D465AAB40107}" type="datetimeFigureOut">
              <a:rPr lang="fr-FR" smtClean="0"/>
              <a:t>21/07/2023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3C927-8CCF-420C-A155-4F957A834730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941778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761E4-EE94-4CA4-8A15-D465AAB40107}" type="datetimeFigureOut">
              <a:rPr lang="fr-FR" smtClean="0"/>
              <a:t>21/07/2023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3C927-8CCF-420C-A155-4F957A834730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902692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761E4-EE94-4CA4-8A15-D465AAB40107}" type="datetimeFigureOut">
              <a:rPr lang="fr-FR" smtClean="0"/>
              <a:t>21/07/2023</a:t>
            </a:fld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3C927-8CCF-420C-A155-4F957A834730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964815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761E4-EE94-4CA4-8A15-D465AAB40107}" type="datetimeFigureOut">
              <a:rPr lang="fr-FR" smtClean="0"/>
              <a:t>21/07/2023</a:t>
            </a:fld>
            <a:endParaRPr lang="fr-FR" dirty="0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3C927-8CCF-420C-A155-4F957A834730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261385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761E4-EE94-4CA4-8A15-D465AAB40107}" type="datetimeFigureOut">
              <a:rPr lang="fr-FR" smtClean="0"/>
              <a:t>21/07/2023</a:t>
            </a:fld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3C927-8CCF-420C-A155-4F957A834730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997621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761E4-EE94-4CA4-8A15-D465AAB40107}" type="datetimeFigureOut">
              <a:rPr lang="fr-FR" smtClean="0"/>
              <a:t>21/07/2023</a:t>
            </a:fld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3C927-8CCF-420C-A155-4F957A834730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059944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761E4-EE94-4CA4-8A15-D465AAB40107}" type="datetimeFigureOut">
              <a:rPr lang="fr-FR" smtClean="0"/>
              <a:t>21/07/2023</a:t>
            </a:fld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3C927-8CCF-420C-A155-4F957A834730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517224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761E4-EE94-4CA4-8A15-D465AAB40107}" type="datetimeFigureOut">
              <a:rPr lang="fr-FR" smtClean="0"/>
              <a:t>21/07/2023</a:t>
            </a:fld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3C927-8CCF-420C-A155-4F957A834730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948863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8000">
              <a:srgbClr val="1181AE">
                <a:lumMod val="95000"/>
                <a:lumOff val="5000"/>
              </a:srgbClr>
            </a:gs>
            <a:gs pos="0">
              <a:srgbClr val="1181AE">
                <a:lumMod val="91000"/>
                <a:lumOff val="9000"/>
              </a:srgbClr>
            </a:gs>
            <a:gs pos="87000">
              <a:srgbClr val="1181AE">
                <a:lumMod val="74000"/>
              </a:srgb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9761E4-EE94-4CA4-8A15-D465AAB40107}" type="datetimeFigureOut">
              <a:rPr lang="fr-FR" smtClean="0"/>
              <a:t>21/07/2023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53C927-8CCF-420C-A155-4F957A834730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997198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000" b="1" kern="1200" cap="none" spc="0">
          <a:ln w="0"/>
          <a:solidFill>
            <a:schemeClr val="tx1"/>
          </a:solidFill>
          <a:effectLst>
            <a:outerShdw blurRad="38100" dist="19050" dir="2700000" algn="tl" rotWithShape="0">
              <a:schemeClr val="dk1">
                <a:alpha val="40000"/>
              </a:schemeClr>
            </a:outerShdw>
          </a:effectLst>
          <a:latin typeface="Century Gothic" panose="020B0502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kern="1200" cap="none" spc="0">
          <a:ln w="0"/>
          <a:solidFill>
            <a:schemeClr val="accent6">
              <a:lumMod val="60000"/>
              <a:lumOff val="40000"/>
            </a:schemeClr>
          </a:solidFill>
          <a:effectLst>
            <a:outerShdw blurRad="38100" dist="19050" dir="2700000" algn="tl" rotWithShape="0">
              <a:schemeClr val="dk1">
                <a:alpha val="40000"/>
              </a:schemeClr>
            </a:outerShdw>
          </a:effectLst>
          <a:latin typeface="+mn-lt"/>
          <a:ea typeface="+mn-ea"/>
          <a:cs typeface="Aharoni" panose="02010803020104030203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>
              <a:lumMod val="95000"/>
            </a:schemeClr>
          </a:solidFill>
          <a:latin typeface="+mn-lt"/>
          <a:ea typeface="+mn-ea"/>
          <a:cs typeface="Aharoni" panose="02010803020104030203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>
              <a:lumMod val="95000"/>
            </a:schemeClr>
          </a:solidFill>
          <a:latin typeface="+mn-lt"/>
          <a:ea typeface="+mn-ea"/>
          <a:cs typeface="Aharoni" panose="02010803020104030203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>
              <a:lumMod val="95000"/>
            </a:schemeClr>
          </a:solidFill>
          <a:latin typeface="+mn-lt"/>
          <a:ea typeface="+mn-ea"/>
          <a:cs typeface="Aharoni" panose="02010803020104030203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>
              <a:lumMod val="95000"/>
            </a:schemeClr>
          </a:solidFill>
          <a:latin typeface="+mn-lt"/>
          <a:ea typeface="+mn-ea"/>
          <a:cs typeface="Aharoni" panose="02010803020104030203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web.maths.unsw.edu.au/~lafaye/CCM/merise/mcd.htm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3DB88798-E134-82CD-6F68-11F047848D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024" t="21785" r="32991" b="5882"/>
          <a:stretch/>
        </p:blipFill>
        <p:spPr bwMode="auto">
          <a:xfrm>
            <a:off x="154200" y="1885189"/>
            <a:ext cx="5371956" cy="390242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Titre 1">
            <a:extLst>
              <a:ext uri="{FF2B5EF4-FFF2-40B4-BE49-F238E27FC236}">
                <a16:creationId xmlns:a16="http://schemas.microsoft.com/office/drawing/2014/main" id="{68874E4B-33FB-BBFC-5D88-A3F0637B3A2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r>
              <a:rPr lang="fr-FR" dirty="0"/>
              <a:t>THEME: MERISE</a:t>
            </a:r>
          </a:p>
          <a:p>
            <a:r>
              <a:rPr lang="fr-FR" dirty="0"/>
              <a:t>Méthode de conception</a:t>
            </a:r>
          </a:p>
        </p:txBody>
      </p:sp>
      <p:sp>
        <p:nvSpPr>
          <p:cNvPr id="16" name="Titre 1">
            <a:extLst>
              <a:ext uri="{FF2B5EF4-FFF2-40B4-BE49-F238E27FC236}">
                <a16:creationId xmlns:a16="http://schemas.microsoft.com/office/drawing/2014/main" id="{B62A6896-16B2-AF31-55E8-F5547AB5991E}"/>
              </a:ext>
            </a:extLst>
          </p:cNvPr>
          <p:cNvSpPr txBox="1">
            <a:spLocks/>
          </p:cNvSpPr>
          <p:nvPr/>
        </p:nvSpPr>
        <p:spPr>
          <a:xfrm>
            <a:off x="5989983" y="1671846"/>
            <a:ext cx="5955051" cy="2224293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r>
              <a:rPr lang="fr-FR" sz="2800" u="sng" dirty="0"/>
              <a:t>PLAN</a:t>
            </a:r>
            <a:r>
              <a:rPr lang="fr-FR" dirty="0"/>
              <a:t> </a:t>
            </a:r>
          </a:p>
          <a:p>
            <a:pPr marL="571500" indent="-571500" algn="l">
              <a:lnSpc>
                <a:spcPct val="100000"/>
              </a:lnSpc>
              <a:buFont typeface="+mj-lt"/>
              <a:buAutoNum type="romanUcPeriod"/>
            </a:pPr>
            <a:r>
              <a:rPr lang="fr-FR" sz="2400" b="0" dirty="0">
                <a:effectLst/>
              </a:rPr>
              <a:t>Introduction</a:t>
            </a:r>
          </a:p>
          <a:p>
            <a:pPr marL="571500" indent="-571500" algn="l">
              <a:lnSpc>
                <a:spcPct val="100000"/>
              </a:lnSpc>
              <a:buFont typeface="+mj-lt"/>
              <a:buAutoNum type="romanUcPeriod"/>
            </a:pPr>
            <a:r>
              <a:rPr lang="fr-FR" sz="2400" b="0" dirty="0">
                <a:effectLst/>
              </a:rPr>
              <a:t>Modèle Conceptuel de Données</a:t>
            </a:r>
          </a:p>
          <a:p>
            <a:pPr marL="571500" indent="-571500" algn="l">
              <a:lnSpc>
                <a:spcPct val="100000"/>
              </a:lnSpc>
              <a:buFont typeface="+mj-lt"/>
              <a:buAutoNum type="romanUcPeriod"/>
            </a:pPr>
            <a:r>
              <a:rPr lang="fr-FR" sz="2400" b="0" dirty="0">
                <a:effectLst/>
              </a:rPr>
              <a:t>Modèle Logique de Données</a:t>
            </a:r>
          </a:p>
          <a:p>
            <a:pPr marL="571500" indent="-571500" algn="l">
              <a:lnSpc>
                <a:spcPct val="100000"/>
              </a:lnSpc>
              <a:buFont typeface="+mj-lt"/>
              <a:buAutoNum type="romanUcPeriod"/>
            </a:pPr>
            <a:r>
              <a:rPr lang="fr-FR" sz="2400" b="0" dirty="0">
                <a:effectLst/>
              </a:rPr>
              <a:t>Modèle Physique de Données</a:t>
            </a:r>
          </a:p>
          <a:p>
            <a:pPr marL="571500" indent="-571500" algn="l">
              <a:lnSpc>
                <a:spcPct val="100000"/>
              </a:lnSpc>
              <a:buFont typeface="+mj-lt"/>
              <a:buAutoNum type="romanUcPeriod"/>
            </a:pPr>
            <a:r>
              <a:rPr lang="fr-FR" sz="2400" b="0" dirty="0">
                <a:effectLst/>
              </a:rPr>
              <a:t>Conclusion</a:t>
            </a:r>
          </a:p>
        </p:txBody>
      </p:sp>
      <p:sp>
        <p:nvSpPr>
          <p:cNvPr id="17" name="Titre 1">
            <a:extLst>
              <a:ext uri="{FF2B5EF4-FFF2-40B4-BE49-F238E27FC236}">
                <a16:creationId xmlns:a16="http://schemas.microsoft.com/office/drawing/2014/main" id="{C9E65AF7-D9A4-1312-FD3F-1F455FC2F588}"/>
              </a:ext>
            </a:extLst>
          </p:cNvPr>
          <p:cNvSpPr txBox="1">
            <a:spLocks/>
          </p:cNvSpPr>
          <p:nvPr/>
        </p:nvSpPr>
        <p:spPr>
          <a:xfrm>
            <a:off x="5989983" y="4120561"/>
            <a:ext cx="5955051" cy="2224293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r>
              <a:rPr lang="fr-FR" sz="2800" u="sng" dirty="0"/>
              <a:t>Membres du groupe</a:t>
            </a:r>
            <a:r>
              <a:rPr lang="fr-FR" dirty="0"/>
              <a:t> </a:t>
            </a:r>
          </a:p>
          <a:p>
            <a:pPr algn="l">
              <a:lnSpc>
                <a:spcPct val="100000"/>
              </a:lnSpc>
            </a:pPr>
            <a:endParaRPr lang="fr-FR" sz="2400" b="0" dirty="0">
              <a:effectLst/>
            </a:endParaRPr>
          </a:p>
          <a:p>
            <a:pPr algn="l">
              <a:lnSpc>
                <a:spcPct val="150000"/>
              </a:lnSpc>
            </a:pPr>
            <a:r>
              <a:rPr lang="fr-FR" sz="2400" b="0" dirty="0">
                <a:effectLst/>
              </a:rPr>
              <a:t>ALLAH-ADJIM Christophe Herman</a:t>
            </a:r>
          </a:p>
          <a:p>
            <a:pPr algn="l">
              <a:lnSpc>
                <a:spcPct val="150000"/>
              </a:lnSpc>
            </a:pPr>
            <a:r>
              <a:rPr lang="fr-FR" sz="2400" b="0" dirty="0">
                <a:effectLst/>
              </a:rPr>
              <a:t>SOW </a:t>
            </a:r>
            <a:r>
              <a:rPr lang="fr-FR" sz="2400" b="0" dirty="0" err="1">
                <a:effectLst/>
              </a:rPr>
              <a:t>Yero</a:t>
            </a:r>
            <a:r>
              <a:rPr lang="fr-FR" sz="2400" b="0" dirty="0">
                <a:effectLst/>
              </a:rPr>
              <a:t> </a:t>
            </a:r>
            <a:r>
              <a:rPr lang="fr-FR" sz="2400" b="0" dirty="0" err="1">
                <a:effectLst/>
              </a:rPr>
              <a:t>Bhoye</a:t>
            </a:r>
            <a:endParaRPr lang="fr-FR" sz="2400" b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129365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0C5F4DA-33EA-BC48-DFA2-9613854FA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0368"/>
            <a:ext cx="10515600" cy="853729"/>
          </a:xfrm>
        </p:spPr>
        <p:txBody>
          <a:bodyPr/>
          <a:lstStyle/>
          <a:p>
            <a:pPr marL="857250" indent="-857250">
              <a:buFont typeface="+mj-lt"/>
              <a:buAutoNum type="romanUcPeriod" startAt="2"/>
            </a:pPr>
            <a:r>
              <a:rPr lang="fr-FR" dirty="0"/>
              <a:t>MODELE CONCEPTUEL DE DONNEES</a:t>
            </a:r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9D549B8A-3976-7858-EC44-3D257097433F}"/>
              </a:ext>
            </a:extLst>
          </p:cNvPr>
          <p:cNvSpPr txBox="1">
            <a:spLocks/>
          </p:cNvSpPr>
          <p:nvPr/>
        </p:nvSpPr>
        <p:spPr>
          <a:xfrm>
            <a:off x="533400" y="1023113"/>
            <a:ext cx="11023600" cy="5886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marL="514350" indent="-514350" algn="l">
              <a:buFont typeface="+mj-lt"/>
              <a:buAutoNum type="arabicPeriod" startAt="6"/>
            </a:pPr>
            <a:r>
              <a:rPr lang="fr-FR" sz="2400" dirty="0">
                <a:effectLst/>
              </a:rPr>
              <a:t>Comment faire la modélisation des données avec la méthode MERISE ?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61C2B4B2-94F7-06AE-BBF5-8ABFFDBCE948}"/>
              </a:ext>
            </a:extLst>
          </p:cNvPr>
          <p:cNvSpPr txBox="1"/>
          <p:nvPr/>
        </p:nvSpPr>
        <p:spPr>
          <a:xfrm>
            <a:off x="838200" y="1566260"/>
            <a:ext cx="10820400" cy="9677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  <a:tabLst>
                <a:tab pos="845185" algn="l"/>
              </a:tabLst>
            </a:pPr>
            <a:r>
              <a:rPr lang="fr-FR" sz="2400" b="1" kern="1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Représentation schématique d’un MCD</a:t>
            </a:r>
            <a:endParaRPr lang="fr-FR" sz="2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845185" algn="l"/>
              </a:tabLst>
            </a:pPr>
            <a:endParaRPr lang="fr-FR" sz="2400" kern="1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1165D89-BE10-436B-146D-92D96CDA54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106" t="52285" r="1897" b="1092"/>
          <a:stretch/>
        </p:blipFill>
        <p:spPr bwMode="auto">
          <a:xfrm>
            <a:off x="838199" y="2154943"/>
            <a:ext cx="10762391" cy="40172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184128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0C5F4DA-33EA-BC48-DFA2-9613854FA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0368"/>
            <a:ext cx="10515600" cy="853729"/>
          </a:xfrm>
        </p:spPr>
        <p:txBody>
          <a:bodyPr/>
          <a:lstStyle/>
          <a:p>
            <a:pPr marL="857250" indent="-857250">
              <a:buFont typeface="+mj-lt"/>
              <a:buAutoNum type="romanUcPeriod" startAt="2"/>
            </a:pPr>
            <a:r>
              <a:rPr lang="fr-FR" dirty="0"/>
              <a:t>MODELE CONCEPTUEL DE DONNEES</a:t>
            </a:r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9D549B8A-3976-7858-EC44-3D257097433F}"/>
              </a:ext>
            </a:extLst>
          </p:cNvPr>
          <p:cNvSpPr txBox="1">
            <a:spLocks/>
          </p:cNvSpPr>
          <p:nvPr/>
        </p:nvSpPr>
        <p:spPr>
          <a:xfrm>
            <a:off x="533400" y="1023113"/>
            <a:ext cx="11023600" cy="5886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marL="514350" indent="-514350" algn="l">
              <a:buFont typeface="+mj-lt"/>
              <a:buAutoNum type="arabicPeriod" startAt="6"/>
            </a:pPr>
            <a:r>
              <a:rPr lang="fr-FR" sz="2400" dirty="0">
                <a:effectLst/>
              </a:rPr>
              <a:t>Comment faire la modélisation des données avec la méthode MERISE ?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61C2B4B2-94F7-06AE-BBF5-8ABFFDBCE948}"/>
              </a:ext>
            </a:extLst>
          </p:cNvPr>
          <p:cNvSpPr txBox="1"/>
          <p:nvPr/>
        </p:nvSpPr>
        <p:spPr>
          <a:xfrm>
            <a:off x="838200" y="1566260"/>
            <a:ext cx="10820400" cy="862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07000"/>
              </a:lnSpc>
              <a:spcAft>
                <a:spcPts val="800"/>
              </a:spcAft>
              <a:buFont typeface="+mj-lt"/>
              <a:buAutoNum type="alphaLcParenR" startAt="5"/>
              <a:tabLst>
                <a:tab pos="845185" algn="l"/>
              </a:tabLst>
            </a:pPr>
            <a:r>
              <a:rPr lang="fr-FR" sz="2400" b="1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Cardinalités : </a:t>
            </a:r>
            <a:r>
              <a:rPr lang="fr-FR" sz="24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apportent des informations importantes sur les associations. Elles ajoutent des précisions quantitatives sur les associations.</a:t>
            </a:r>
            <a:endParaRPr lang="fr-FR" sz="2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E0D3F125-E4E9-6037-BE74-94FD8E4473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092" r="305"/>
          <a:stretch/>
        </p:blipFill>
        <p:spPr bwMode="auto">
          <a:xfrm>
            <a:off x="838200" y="2508020"/>
            <a:ext cx="10198100" cy="41739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262944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0C5F4DA-33EA-BC48-DFA2-9613854FA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0368"/>
            <a:ext cx="10515600" cy="853729"/>
          </a:xfrm>
        </p:spPr>
        <p:txBody>
          <a:bodyPr/>
          <a:lstStyle/>
          <a:p>
            <a:pPr marL="857250" indent="-857250">
              <a:buFont typeface="+mj-lt"/>
              <a:buAutoNum type="romanUcPeriod" startAt="2"/>
            </a:pPr>
            <a:r>
              <a:rPr lang="fr-FR" dirty="0"/>
              <a:t>MODELE CONCEPTUEL DE DONNEES</a:t>
            </a:r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9D549B8A-3976-7858-EC44-3D257097433F}"/>
              </a:ext>
            </a:extLst>
          </p:cNvPr>
          <p:cNvSpPr txBox="1">
            <a:spLocks/>
          </p:cNvSpPr>
          <p:nvPr/>
        </p:nvSpPr>
        <p:spPr>
          <a:xfrm>
            <a:off x="533400" y="1023113"/>
            <a:ext cx="11023600" cy="5886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marL="514350" indent="-514350" algn="l">
              <a:buFont typeface="+mj-lt"/>
              <a:buAutoNum type="arabicPeriod" startAt="7"/>
            </a:pPr>
            <a:r>
              <a:rPr lang="fr-FR" sz="2400" dirty="0">
                <a:effectLst/>
              </a:rPr>
              <a:t>Comment concevoir un système d’information avec la méthode MERISE ?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61C2B4B2-94F7-06AE-BBF5-8ABFFDBCE948}"/>
              </a:ext>
            </a:extLst>
          </p:cNvPr>
          <p:cNvSpPr txBox="1"/>
          <p:nvPr/>
        </p:nvSpPr>
        <p:spPr>
          <a:xfrm>
            <a:off x="838200" y="1566260"/>
            <a:ext cx="10820400" cy="4676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  <a:tabLst>
                <a:tab pos="845185" algn="l"/>
              </a:tabLst>
            </a:pPr>
            <a:r>
              <a:rPr lang="fr-FR" sz="2400" b="1" kern="1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Système</a:t>
            </a:r>
            <a:endParaRPr lang="fr-FR" sz="2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F1E68AC-0594-3047-3E75-FEE3965473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81" t="50758" r="61897" b="1725"/>
          <a:stretch/>
        </p:blipFill>
        <p:spPr bwMode="auto">
          <a:xfrm>
            <a:off x="213042" y="2755899"/>
            <a:ext cx="3643630" cy="307898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A43F8079-0552-A52D-5839-8859A252CA6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67" t="25707" r="14390" b="4134"/>
          <a:stretch/>
        </p:blipFill>
        <p:spPr bwMode="auto">
          <a:xfrm>
            <a:off x="3856672" y="1677245"/>
            <a:ext cx="7611428" cy="494833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275301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0C5F4DA-33EA-BC48-DFA2-9613854FA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0368"/>
            <a:ext cx="10515600" cy="853729"/>
          </a:xfrm>
        </p:spPr>
        <p:txBody>
          <a:bodyPr/>
          <a:lstStyle/>
          <a:p>
            <a:pPr marL="857250" indent="-857250">
              <a:buFont typeface="+mj-lt"/>
              <a:buAutoNum type="romanUcPeriod" startAt="2"/>
            </a:pPr>
            <a:r>
              <a:rPr lang="fr-FR" dirty="0"/>
              <a:t>MODELE CONCEPTUEL DE DONNEES</a:t>
            </a:r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9D549B8A-3976-7858-EC44-3D257097433F}"/>
              </a:ext>
            </a:extLst>
          </p:cNvPr>
          <p:cNvSpPr txBox="1">
            <a:spLocks/>
          </p:cNvSpPr>
          <p:nvPr/>
        </p:nvSpPr>
        <p:spPr>
          <a:xfrm>
            <a:off x="533400" y="1023113"/>
            <a:ext cx="11023600" cy="5886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marL="514350" indent="-514350" algn="l">
              <a:buFont typeface="+mj-lt"/>
              <a:buAutoNum type="arabicPeriod" startAt="7"/>
            </a:pPr>
            <a:r>
              <a:rPr lang="fr-FR" sz="2400" dirty="0">
                <a:effectLst/>
              </a:rPr>
              <a:t>Comment concevoir un système d’information avec la méthode MERISE ?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61C2B4B2-94F7-06AE-BBF5-8ABFFDBCE948}"/>
              </a:ext>
            </a:extLst>
          </p:cNvPr>
          <p:cNvSpPr txBox="1"/>
          <p:nvPr/>
        </p:nvSpPr>
        <p:spPr>
          <a:xfrm>
            <a:off x="838200" y="1566260"/>
            <a:ext cx="10820400" cy="4676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  <a:tabLst>
                <a:tab pos="845185" algn="l"/>
              </a:tabLst>
            </a:pPr>
            <a:r>
              <a:rPr lang="fr-FR" sz="2400" b="1" kern="1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Etapes de construction du MCD</a:t>
            </a:r>
            <a:endParaRPr lang="fr-FR" sz="2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2F7BB2CF-FD53-B430-5618-8C265ECB43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842" t="30282" r="9858" b="6311"/>
          <a:stretch/>
        </p:blipFill>
        <p:spPr bwMode="auto">
          <a:xfrm>
            <a:off x="1176337" y="2154943"/>
            <a:ext cx="9466824" cy="44226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366754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0C5F4DA-33EA-BC48-DFA2-9613854FA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0368"/>
            <a:ext cx="10515600" cy="853729"/>
          </a:xfrm>
        </p:spPr>
        <p:txBody>
          <a:bodyPr/>
          <a:lstStyle/>
          <a:p>
            <a:pPr marL="857250" indent="-857250">
              <a:buFont typeface="+mj-lt"/>
              <a:buAutoNum type="romanUcPeriod" startAt="2"/>
            </a:pPr>
            <a:r>
              <a:rPr lang="fr-FR" dirty="0"/>
              <a:t>MODELE CONCEPTUEL DE DONNEES</a:t>
            </a:r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9D549B8A-3976-7858-EC44-3D257097433F}"/>
              </a:ext>
            </a:extLst>
          </p:cNvPr>
          <p:cNvSpPr txBox="1">
            <a:spLocks/>
          </p:cNvSpPr>
          <p:nvPr/>
        </p:nvSpPr>
        <p:spPr>
          <a:xfrm>
            <a:off x="533400" y="1023113"/>
            <a:ext cx="11023600" cy="5886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marL="514350" indent="-514350" algn="l">
              <a:buFont typeface="+mj-lt"/>
              <a:buAutoNum type="arabicPeriod" startAt="7"/>
            </a:pPr>
            <a:r>
              <a:rPr lang="fr-FR" sz="2400" dirty="0">
                <a:effectLst/>
              </a:rPr>
              <a:t>Comment concevoir un système d’information avec la méthode MERISE ?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61C2B4B2-94F7-06AE-BBF5-8ABFFDBCE948}"/>
              </a:ext>
            </a:extLst>
          </p:cNvPr>
          <p:cNvSpPr txBox="1"/>
          <p:nvPr/>
        </p:nvSpPr>
        <p:spPr>
          <a:xfrm>
            <a:off x="838200" y="1566260"/>
            <a:ext cx="10820400" cy="4676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07000"/>
              </a:lnSpc>
              <a:spcAft>
                <a:spcPts val="800"/>
              </a:spcAft>
              <a:buFont typeface="+mj-lt"/>
              <a:buAutoNum type="arabicParenR"/>
              <a:tabLst>
                <a:tab pos="845185" algn="l"/>
              </a:tabLst>
            </a:pPr>
            <a:r>
              <a:rPr lang="fr-FR" sz="2400" b="1" kern="1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Recueil des informations</a:t>
            </a:r>
            <a:endParaRPr lang="fr-FR" sz="2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BE10AE22-5CA0-2288-48F7-613A76CA7A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125" t="8126" r="7708" b="20171"/>
          <a:stretch/>
        </p:blipFill>
        <p:spPr>
          <a:xfrm>
            <a:off x="1320800" y="2154943"/>
            <a:ext cx="9550400" cy="45721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55170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0C5F4DA-33EA-BC48-DFA2-9613854FA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0368"/>
            <a:ext cx="10515600" cy="853729"/>
          </a:xfrm>
        </p:spPr>
        <p:txBody>
          <a:bodyPr/>
          <a:lstStyle/>
          <a:p>
            <a:pPr marL="857250" indent="-857250">
              <a:buFont typeface="+mj-lt"/>
              <a:buAutoNum type="romanUcPeriod" startAt="2"/>
            </a:pPr>
            <a:r>
              <a:rPr lang="fr-FR" dirty="0"/>
              <a:t>MODELE CONCEPTUEL DE DONNEES</a:t>
            </a:r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9D549B8A-3976-7858-EC44-3D257097433F}"/>
              </a:ext>
            </a:extLst>
          </p:cNvPr>
          <p:cNvSpPr txBox="1">
            <a:spLocks/>
          </p:cNvSpPr>
          <p:nvPr/>
        </p:nvSpPr>
        <p:spPr>
          <a:xfrm>
            <a:off x="533400" y="1023113"/>
            <a:ext cx="11023600" cy="5886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marL="514350" indent="-514350" algn="l">
              <a:buFont typeface="+mj-lt"/>
              <a:buAutoNum type="arabicPeriod" startAt="7"/>
            </a:pPr>
            <a:r>
              <a:rPr lang="fr-FR" sz="2400" dirty="0">
                <a:effectLst/>
              </a:rPr>
              <a:t>Comment concevoir un système d’information avec la méthode MERISE ?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61C2B4B2-94F7-06AE-BBF5-8ABFFDBCE948}"/>
              </a:ext>
            </a:extLst>
          </p:cNvPr>
          <p:cNvSpPr txBox="1"/>
          <p:nvPr/>
        </p:nvSpPr>
        <p:spPr>
          <a:xfrm>
            <a:off x="838200" y="1566260"/>
            <a:ext cx="10820400" cy="4676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07000"/>
              </a:lnSpc>
              <a:spcAft>
                <a:spcPts val="800"/>
              </a:spcAft>
              <a:buFont typeface="+mj-lt"/>
              <a:buAutoNum type="arabicParenR"/>
              <a:tabLst>
                <a:tab pos="845185" algn="l"/>
              </a:tabLst>
            </a:pPr>
            <a:r>
              <a:rPr lang="fr-FR" sz="2400" b="1" kern="1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Recueil des informations</a:t>
            </a:r>
            <a:endParaRPr lang="fr-FR" sz="2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96A95C27-6106-5B29-B8FB-3B8DE251FF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687" t="2571" r="8959" b="58150"/>
          <a:stretch/>
        </p:blipFill>
        <p:spPr>
          <a:xfrm>
            <a:off x="416584" y="2268063"/>
            <a:ext cx="11358832" cy="27304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36370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0C5F4DA-33EA-BC48-DFA2-9613854FA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0368"/>
            <a:ext cx="10515600" cy="853729"/>
          </a:xfrm>
        </p:spPr>
        <p:txBody>
          <a:bodyPr/>
          <a:lstStyle/>
          <a:p>
            <a:pPr marL="857250" indent="-857250">
              <a:buFont typeface="+mj-lt"/>
              <a:buAutoNum type="romanUcPeriod" startAt="2"/>
            </a:pPr>
            <a:r>
              <a:rPr lang="fr-FR" dirty="0"/>
              <a:t>MODELE CONCEPTUEL DE DONNEES</a:t>
            </a:r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9D549B8A-3976-7858-EC44-3D257097433F}"/>
              </a:ext>
            </a:extLst>
          </p:cNvPr>
          <p:cNvSpPr txBox="1">
            <a:spLocks/>
          </p:cNvSpPr>
          <p:nvPr/>
        </p:nvSpPr>
        <p:spPr>
          <a:xfrm>
            <a:off x="533400" y="1023113"/>
            <a:ext cx="11023600" cy="5886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marL="514350" indent="-514350" algn="l">
              <a:buFont typeface="+mj-lt"/>
              <a:buAutoNum type="arabicPeriod" startAt="7"/>
            </a:pPr>
            <a:r>
              <a:rPr lang="fr-FR" sz="2400" dirty="0">
                <a:effectLst/>
              </a:rPr>
              <a:t>Comment concevoir un système d’information avec la méthode MERISE ?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61C2B4B2-94F7-06AE-BBF5-8ABFFDBCE948}"/>
              </a:ext>
            </a:extLst>
          </p:cNvPr>
          <p:cNvSpPr txBox="1"/>
          <p:nvPr/>
        </p:nvSpPr>
        <p:spPr>
          <a:xfrm>
            <a:off x="838200" y="1566260"/>
            <a:ext cx="10820400" cy="4676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07000"/>
              </a:lnSpc>
              <a:spcAft>
                <a:spcPts val="800"/>
              </a:spcAft>
              <a:buFont typeface="+mj-lt"/>
              <a:buAutoNum type="arabicParenR" startAt="2"/>
              <a:tabLst>
                <a:tab pos="845185" algn="l"/>
              </a:tabLst>
            </a:pPr>
            <a:r>
              <a:rPr lang="fr-FR" sz="2400" b="1" kern="1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Epuration des données</a:t>
            </a:r>
            <a:endParaRPr lang="fr-FR" sz="2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ED501D21-F3C8-5AC8-4AE8-B9F28A944C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564" t="1731" r="9102" b="55921"/>
          <a:stretch/>
        </p:blipFill>
        <p:spPr>
          <a:xfrm>
            <a:off x="270297" y="2280612"/>
            <a:ext cx="11651405" cy="32298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28436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0C5F4DA-33EA-BC48-DFA2-9613854FA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0368"/>
            <a:ext cx="10515600" cy="853729"/>
          </a:xfrm>
        </p:spPr>
        <p:txBody>
          <a:bodyPr/>
          <a:lstStyle/>
          <a:p>
            <a:pPr marL="857250" indent="-857250">
              <a:buFont typeface="+mj-lt"/>
              <a:buAutoNum type="romanUcPeriod" startAt="2"/>
            </a:pPr>
            <a:r>
              <a:rPr lang="fr-FR" dirty="0"/>
              <a:t>MODELE CONCEPTUEL DE DONNEES</a:t>
            </a:r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9D549B8A-3976-7858-EC44-3D257097433F}"/>
              </a:ext>
            </a:extLst>
          </p:cNvPr>
          <p:cNvSpPr txBox="1">
            <a:spLocks/>
          </p:cNvSpPr>
          <p:nvPr/>
        </p:nvSpPr>
        <p:spPr>
          <a:xfrm>
            <a:off x="533400" y="1023113"/>
            <a:ext cx="11023600" cy="5886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marL="514350" indent="-514350" algn="l">
              <a:buFont typeface="+mj-lt"/>
              <a:buAutoNum type="arabicPeriod" startAt="7"/>
            </a:pPr>
            <a:r>
              <a:rPr lang="fr-FR" sz="2400" dirty="0">
                <a:effectLst/>
              </a:rPr>
              <a:t>Comment concevoir un système d’information avec la méthode MERISE ?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61C2B4B2-94F7-06AE-BBF5-8ABFFDBCE948}"/>
              </a:ext>
            </a:extLst>
          </p:cNvPr>
          <p:cNvSpPr txBox="1"/>
          <p:nvPr/>
        </p:nvSpPr>
        <p:spPr>
          <a:xfrm>
            <a:off x="838200" y="1566260"/>
            <a:ext cx="10820400" cy="4676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07000"/>
              </a:lnSpc>
              <a:spcAft>
                <a:spcPts val="800"/>
              </a:spcAft>
              <a:buFont typeface="+mj-lt"/>
              <a:buAutoNum type="arabicParenR" startAt="3"/>
              <a:tabLst>
                <a:tab pos="845185" algn="l"/>
              </a:tabLst>
            </a:pPr>
            <a:r>
              <a:rPr lang="fr-FR" sz="2400" b="1" kern="1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Construction du dictionnaire des données</a:t>
            </a:r>
            <a:endParaRPr lang="fr-FR" sz="2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249BCA09-7522-6B81-67BF-5FA8D4C374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500" t="65515" r="8804" b="21338"/>
          <a:stretch/>
        </p:blipFill>
        <p:spPr>
          <a:xfrm>
            <a:off x="533400" y="2666488"/>
            <a:ext cx="10723332" cy="10071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52603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>
            <a:extLst>
              <a:ext uri="{FF2B5EF4-FFF2-40B4-BE49-F238E27FC236}">
                <a16:creationId xmlns:a16="http://schemas.microsoft.com/office/drawing/2014/main" id="{E964D536-944A-C9EE-0392-608A013BCC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109"/>
          <a:stretch/>
        </p:blipFill>
        <p:spPr>
          <a:xfrm>
            <a:off x="92765" y="103731"/>
            <a:ext cx="11953461" cy="64385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97452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AB91AAF8-0404-807E-56FB-59ADFB7D70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435" b="7612"/>
          <a:stretch/>
        </p:blipFill>
        <p:spPr>
          <a:xfrm>
            <a:off x="0" y="134195"/>
            <a:ext cx="12192000" cy="6703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480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0C5F4DA-33EA-BC48-DFA2-9613854FA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0368"/>
            <a:ext cx="10515600" cy="853729"/>
          </a:xfrm>
        </p:spPr>
        <p:txBody>
          <a:bodyPr/>
          <a:lstStyle/>
          <a:p>
            <a:pPr marL="857250" indent="-857250">
              <a:buFont typeface="+mj-lt"/>
              <a:buAutoNum type="romanUcPeriod"/>
            </a:pPr>
            <a:r>
              <a:rPr lang="fr-FR" dirty="0"/>
              <a:t>INTRODUCTION</a:t>
            </a:r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9D549B8A-3976-7858-EC44-3D257097433F}"/>
              </a:ext>
            </a:extLst>
          </p:cNvPr>
          <p:cNvSpPr txBox="1">
            <a:spLocks/>
          </p:cNvSpPr>
          <p:nvPr/>
        </p:nvSpPr>
        <p:spPr>
          <a:xfrm>
            <a:off x="533400" y="1213613"/>
            <a:ext cx="10515600" cy="5886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marL="514350" indent="-514350" algn="l">
              <a:buFont typeface="+mj-lt"/>
              <a:buAutoNum type="arabicPeriod"/>
            </a:pPr>
            <a:r>
              <a:rPr lang="fr-FR" sz="3200" dirty="0">
                <a:effectLst/>
              </a:rPr>
              <a:t>Pourquoi MERISE ?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A269033F-C42C-A0BF-87BA-43E07EDDCAB9}"/>
              </a:ext>
            </a:extLst>
          </p:cNvPr>
          <p:cNvSpPr txBox="1"/>
          <p:nvPr/>
        </p:nvSpPr>
        <p:spPr>
          <a:xfrm>
            <a:off x="838200" y="1756760"/>
            <a:ext cx="10820400" cy="48208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24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Le concept de </a:t>
            </a:r>
            <a:r>
              <a:rPr lang="fr-FR" sz="2400" b="1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MERISE</a:t>
            </a:r>
            <a:r>
              <a:rPr lang="fr-FR" sz="24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découle de la nécessité d’une concertation entre : 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fr-FR" sz="2400" b="1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l’utilisateur</a:t>
            </a:r>
            <a:r>
              <a:rPr lang="fr-FR" sz="24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qui a la maîtrise de la formalisation de ses besoins, 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fr-FR" sz="2400" b="1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les décideurs</a:t>
            </a:r>
            <a:r>
              <a:rPr lang="fr-FR" sz="24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qui maîtrisent l’impact de la mise en œuvre sur l’organisme, 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fr-FR" sz="2400" b="1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les informaticiens</a:t>
            </a:r>
            <a:r>
              <a:rPr lang="fr-FR" sz="24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qui sont les chargés d’étude pour l’instruction des problèmes à résoudre, 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fr-FR" sz="2400" b="1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la méthode</a:t>
            </a:r>
            <a:r>
              <a:rPr lang="fr-FR" sz="24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qui définit les règles opératoires de la concertation;   </a:t>
            </a: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3581400" algn="l"/>
              </a:tabLst>
            </a:pPr>
            <a:r>
              <a:rPr lang="fr-FR" sz="2400" b="1" kern="100" dirty="0">
                <a:latin typeface="Arial" panose="020B0604020202020204" pitchFamily="34" charset="0"/>
                <a:cs typeface="Arial" panose="020B0604020202020204" pitchFamily="34" charset="0"/>
              </a:rPr>
              <a:t>MERISE</a:t>
            </a:r>
            <a:r>
              <a:rPr lang="fr-FR" sz="2400" kern="100" dirty="0">
                <a:latin typeface="Arial" panose="020B0604020202020204" pitchFamily="34" charset="0"/>
                <a:cs typeface="Arial" panose="020B0604020202020204" pitchFamily="34" charset="0"/>
              </a:rPr>
              <a:t> :</a:t>
            </a: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  <a:tabLst>
                <a:tab pos="3581400" algn="l"/>
              </a:tabLst>
            </a:pPr>
            <a:r>
              <a:rPr lang="fr-FR" sz="2400" kern="100" dirty="0">
                <a:latin typeface="Arial" panose="020B0604020202020204" pitchFamily="34" charset="0"/>
                <a:cs typeface="Arial" panose="020B0604020202020204" pitchFamily="34" charset="0"/>
              </a:rPr>
              <a:t>guide et indique comment aborder les problèmes ;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3581400" algn="l"/>
              </a:tabLst>
            </a:pPr>
            <a:r>
              <a:rPr lang="fr-FR" sz="2400" kern="100" dirty="0">
                <a:latin typeface="Arial" panose="020B0604020202020204" pitchFamily="34" charset="0"/>
                <a:cs typeface="Arial" panose="020B0604020202020204" pitchFamily="34" charset="0"/>
              </a:rPr>
              <a:t>propose des </a:t>
            </a:r>
            <a:r>
              <a:rPr lang="fr-FR" sz="2400" b="1" kern="100" dirty="0">
                <a:latin typeface="Arial" panose="020B0604020202020204" pitchFamily="34" charset="0"/>
                <a:cs typeface="Arial" panose="020B0604020202020204" pitchFamily="34" charset="0"/>
              </a:rPr>
              <a:t>normes</a:t>
            </a:r>
            <a:r>
              <a:rPr lang="fr-FR" sz="2400" kern="100" dirty="0">
                <a:latin typeface="Arial" panose="020B0604020202020204" pitchFamily="34" charset="0"/>
                <a:cs typeface="Arial" panose="020B0604020202020204" pitchFamily="34" charset="0"/>
              </a:rPr>
              <a:t> ou </a:t>
            </a:r>
            <a:r>
              <a:rPr lang="fr-FR" sz="2400" b="1" kern="100" dirty="0">
                <a:latin typeface="Arial" panose="020B0604020202020204" pitchFamily="34" charset="0"/>
                <a:cs typeface="Arial" panose="020B0604020202020204" pitchFamily="34" charset="0"/>
              </a:rPr>
              <a:t>standards</a:t>
            </a:r>
            <a:r>
              <a:rPr lang="fr-FR" sz="2400" kern="100" dirty="0">
                <a:latin typeface="Arial" panose="020B0604020202020204" pitchFamily="34" charset="0"/>
                <a:cs typeface="Arial" panose="020B0604020202020204" pitchFamily="34" charset="0"/>
              </a:rPr>
              <a:t> de présentation des résultats du travail concepteur.</a:t>
            </a:r>
          </a:p>
          <a:p>
            <a:pPr lvl="0">
              <a:lnSpc>
                <a:spcPct val="107000"/>
              </a:lnSpc>
              <a:spcAft>
                <a:spcPts val="800"/>
              </a:spcAft>
            </a:pPr>
            <a:endParaRPr lang="fr-FR" sz="2400" kern="1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5969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0C5F4DA-33EA-BC48-DFA2-9613854FA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0368"/>
            <a:ext cx="10515600" cy="853729"/>
          </a:xfrm>
        </p:spPr>
        <p:txBody>
          <a:bodyPr/>
          <a:lstStyle/>
          <a:p>
            <a:pPr marL="857250" indent="-857250">
              <a:buFont typeface="+mj-lt"/>
              <a:buAutoNum type="romanUcPeriod" startAt="2"/>
            </a:pPr>
            <a:r>
              <a:rPr lang="fr-FR" dirty="0"/>
              <a:t>MODELE CONCEPTUEL DE DONNEES</a:t>
            </a:r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9D549B8A-3976-7858-EC44-3D257097433F}"/>
              </a:ext>
            </a:extLst>
          </p:cNvPr>
          <p:cNvSpPr txBox="1">
            <a:spLocks/>
          </p:cNvSpPr>
          <p:nvPr/>
        </p:nvSpPr>
        <p:spPr>
          <a:xfrm>
            <a:off x="533400" y="1023113"/>
            <a:ext cx="11023600" cy="5886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marL="514350" indent="-514350" algn="l">
              <a:buFont typeface="+mj-lt"/>
              <a:buAutoNum type="arabicPeriod" startAt="7"/>
            </a:pPr>
            <a:r>
              <a:rPr lang="fr-FR" sz="2400" dirty="0">
                <a:effectLst/>
              </a:rPr>
              <a:t>Comment concevoir un système d’information avec la méthode MERISE ?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61C2B4B2-94F7-06AE-BBF5-8ABFFDBCE948}"/>
              </a:ext>
            </a:extLst>
          </p:cNvPr>
          <p:cNvSpPr txBox="1"/>
          <p:nvPr/>
        </p:nvSpPr>
        <p:spPr>
          <a:xfrm>
            <a:off x="838200" y="1566260"/>
            <a:ext cx="10820400" cy="19632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07000"/>
              </a:lnSpc>
              <a:spcAft>
                <a:spcPts val="800"/>
              </a:spcAft>
              <a:buFont typeface="+mj-lt"/>
              <a:buAutoNum type="arabicParenR" startAt="4"/>
              <a:tabLst>
                <a:tab pos="845185" algn="l"/>
              </a:tabLst>
            </a:pPr>
            <a:r>
              <a:rPr lang="fr-FR" sz="2400" b="1" kern="1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Les dépendances fonctionnelles (DF)</a:t>
            </a: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845185" algn="l"/>
              </a:tabLst>
            </a:pPr>
            <a:r>
              <a:rPr lang="fr-FR" sz="2400" b="1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Notions de base:</a:t>
            </a: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845185" algn="l"/>
              </a:tabLst>
            </a:pPr>
            <a:r>
              <a:rPr lang="fr-FR" sz="2400" b="1" kern="1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Définition: </a:t>
            </a:r>
            <a:r>
              <a:rPr lang="fr-FR" sz="2400" kern="1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c’est un lien entre deux données ou groupe de données.</a:t>
            </a: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845185" algn="l"/>
              </a:tabLst>
            </a:pPr>
            <a:endParaRPr lang="fr-FR" sz="2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2B929E32-0A37-3C4C-9048-34E11DB0EC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848" t="24444" r="48696" b="40609"/>
          <a:stretch/>
        </p:blipFill>
        <p:spPr>
          <a:xfrm>
            <a:off x="838200" y="3161487"/>
            <a:ext cx="4810539" cy="23954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6E86415F-3082-3E48-5514-5F4A6F166D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413" t="24444" r="12827" b="46914"/>
          <a:stretch/>
        </p:blipFill>
        <p:spPr>
          <a:xfrm>
            <a:off x="5953539" y="3161487"/>
            <a:ext cx="5319684" cy="23954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61749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0C5F4DA-33EA-BC48-DFA2-9613854FA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0368"/>
            <a:ext cx="10515600" cy="853729"/>
          </a:xfrm>
        </p:spPr>
        <p:txBody>
          <a:bodyPr/>
          <a:lstStyle/>
          <a:p>
            <a:pPr marL="857250" indent="-857250">
              <a:buFont typeface="+mj-lt"/>
              <a:buAutoNum type="romanUcPeriod" startAt="2"/>
            </a:pPr>
            <a:r>
              <a:rPr lang="fr-FR" dirty="0"/>
              <a:t>MODELE CONCEPTUEL DE DONNEES</a:t>
            </a:r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9D549B8A-3976-7858-EC44-3D257097433F}"/>
              </a:ext>
            </a:extLst>
          </p:cNvPr>
          <p:cNvSpPr txBox="1">
            <a:spLocks/>
          </p:cNvSpPr>
          <p:nvPr/>
        </p:nvSpPr>
        <p:spPr>
          <a:xfrm>
            <a:off x="533400" y="1023113"/>
            <a:ext cx="11023600" cy="5886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marL="514350" indent="-514350" algn="l">
              <a:buFont typeface="+mj-lt"/>
              <a:buAutoNum type="arabicPeriod" startAt="7"/>
            </a:pPr>
            <a:r>
              <a:rPr lang="fr-FR" sz="2400" dirty="0">
                <a:effectLst/>
              </a:rPr>
              <a:t>Comment concevoir un système d’information avec la méthode MERISE ?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61C2B4B2-94F7-06AE-BBF5-8ABFFDBCE948}"/>
              </a:ext>
            </a:extLst>
          </p:cNvPr>
          <p:cNvSpPr txBox="1"/>
          <p:nvPr/>
        </p:nvSpPr>
        <p:spPr>
          <a:xfrm>
            <a:off x="838200" y="1566260"/>
            <a:ext cx="10820400" cy="24610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07000"/>
              </a:lnSpc>
              <a:spcAft>
                <a:spcPts val="800"/>
              </a:spcAft>
              <a:buFont typeface="+mj-lt"/>
              <a:buAutoNum type="arabicParenR" startAt="4"/>
              <a:tabLst>
                <a:tab pos="845185" algn="l"/>
              </a:tabLst>
            </a:pPr>
            <a:r>
              <a:rPr lang="fr-FR" sz="2400" b="1" kern="1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Les dépendances fonctionnelles (DF)</a:t>
            </a: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845185" algn="l"/>
              </a:tabLst>
            </a:pPr>
            <a:r>
              <a:rPr lang="fr-FR" sz="2400" b="1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Notions de base:</a:t>
            </a: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845185" algn="l"/>
              </a:tabLst>
            </a:pPr>
            <a:r>
              <a:rPr lang="fr-FR" sz="2400" b="1" kern="1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Propriétés: </a:t>
            </a:r>
            <a:r>
              <a:rPr lang="fr-FR" sz="2400" kern="1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sont principalement au nombre de deux.</a:t>
            </a:r>
          </a:p>
          <a:p>
            <a:pPr marL="457200" indent="-457200">
              <a:lnSpc>
                <a:spcPct val="107000"/>
              </a:lnSpc>
              <a:spcAft>
                <a:spcPts val="800"/>
              </a:spcAft>
              <a:buFont typeface="+mj-lt"/>
              <a:buAutoNum type="alphaLcParenR"/>
              <a:tabLst>
                <a:tab pos="845185" algn="l"/>
              </a:tabLst>
            </a:pPr>
            <a:r>
              <a:rPr lang="fr-FR" sz="2400" b="1" kern="1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Union:</a:t>
            </a: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845185" algn="l"/>
              </a:tabLst>
            </a:pPr>
            <a:endParaRPr lang="fr-FR" sz="2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765F295C-E868-CA1C-A0CF-B56667B568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848" t="65033" r="57935" b="18052"/>
          <a:stretch/>
        </p:blipFill>
        <p:spPr>
          <a:xfrm>
            <a:off x="838200" y="3723640"/>
            <a:ext cx="5381544" cy="1693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2C466038-12E4-FE34-8C6B-76B6D31E39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500" t="81175" r="51956" b="2199"/>
          <a:stretch/>
        </p:blipFill>
        <p:spPr>
          <a:xfrm>
            <a:off x="6524544" y="3723640"/>
            <a:ext cx="5123676" cy="1693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57988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0C5F4DA-33EA-BC48-DFA2-9613854FA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0368"/>
            <a:ext cx="10515600" cy="853729"/>
          </a:xfrm>
        </p:spPr>
        <p:txBody>
          <a:bodyPr/>
          <a:lstStyle/>
          <a:p>
            <a:pPr marL="857250" indent="-857250">
              <a:buFont typeface="+mj-lt"/>
              <a:buAutoNum type="romanUcPeriod" startAt="2"/>
            </a:pPr>
            <a:r>
              <a:rPr lang="fr-FR" dirty="0"/>
              <a:t>MODELE CONCEPTUEL DE DONNEES</a:t>
            </a:r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9D549B8A-3976-7858-EC44-3D257097433F}"/>
              </a:ext>
            </a:extLst>
          </p:cNvPr>
          <p:cNvSpPr txBox="1">
            <a:spLocks/>
          </p:cNvSpPr>
          <p:nvPr/>
        </p:nvSpPr>
        <p:spPr>
          <a:xfrm>
            <a:off x="533400" y="1023113"/>
            <a:ext cx="11023600" cy="5886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marL="514350" indent="-514350" algn="l">
              <a:buFont typeface="+mj-lt"/>
              <a:buAutoNum type="arabicPeriod" startAt="7"/>
            </a:pPr>
            <a:r>
              <a:rPr lang="fr-FR" sz="2400" dirty="0">
                <a:effectLst/>
              </a:rPr>
              <a:t>Comment concevoir un système d’information avec la méthode MERISE ?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61C2B4B2-94F7-06AE-BBF5-8ABFFDBCE948}"/>
              </a:ext>
            </a:extLst>
          </p:cNvPr>
          <p:cNvSpPr txBox="1"/>
          <p:nvPr/>
        </p:nvSpPr>
        <p:spPr>
          <a:xfrm>
            <a:off x="838200" y="1566260"/>
            <a:ext cx="10820400" cy="24610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07000"/>
              </a:lnSpc>
              <a:spcAft>
                <a:spcPts val="800"/>
              </a:spcAft>
              <a:buFont typeface="+mj-lt"/>
              <a:buAutoNum type="arabicParenR" startAt="4"/>
              <a:tabLst>
                <a:tab pos="845185" algn="l"/>
              </a:tabLst>
            </a:pPr>
            <a:r>
              <a:rPr lang="fr-FR" sz="2400" b="1" kern="1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Les dépendances fonctionnelles (DF)</a:t>
            </a: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845185" algn="l"/>
              </a:tabLst>
            </a:pPr>
            <a:r>
              <a:rPr lang="fr-FR" sz="2400" b="1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Notions de base:</a:t>
            </a: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845185" algn="l"/>
              </a:tabLst>
            </a:pPr>
            <a:r>
              <a:rPr lang="fr-FR" sz="2400" b="1" kern="1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Propriétés: </a:t>
            </a:r>
            <a:r>
              <a:rPr lang="fr-FR" sz="2400" kern="1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sont principalement au nombre de deux.</a:t>
            </a:r>
          </a:p>
          <a:p>
            <a:pPr marL="457200" indent="-457200">
              <a:lnSpc>
                <a:spcPct val="107000"/>
              </a:lnSpc>
              <a:spcAft>
                <a:spcPts val="800"/>
              </a:spcAft>
              <a:buFont typeface="+mj-lt"/>
              <a:buAutoNum type="alphaLcParenR" startAt="2"/>
              <a:tabLst>
                <a:tab pos="845185" algn="l"/>
              </a:tabLst>
            </a:pPr>
            <a:r>
              <a:rPr lang="fr-FR" sz="2400" b="1" kern="1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Transitivité:</a:t>
            </a: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845185" algn="l"/>
              </a:tabLst>
            </a:pPr>
            <a:endParaRPr lang="fr-FR" sz="2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A36EE67A-DEF7-D2B4-1CC7-773BF9E5C5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870" t="64096" r="22065" b="18052"/>
          <a:stretch/>
        </p:blipFill>
        <p:spPr>
          <a:xfrm>
            <a:off x="838200" y="3692901"/>
            <a:ext cx="4657790" cy="17272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2DA6AE4A-7FBF-6C06-0501-32C89CB5EA4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870" t="82141" r="17826" b="2006"/>
          <a:stretch/>
        </p:blipFill>
        <p:spPr>
          <a:xfrm>
            <a:off x="5800789" y="3692900"/>
            <a:ext cx="6066395" cy="17272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00268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0C5F4DA-33EA-BC48-DFA2-9613854FA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0368"/>
            <a:ext cx="10515600" cy="853729"/>
          </a:xfrm>
        </p:spPr>
        <p:txBody>
          <a:bodyPr/>
          <a:lstStyle/>
          <a:p>
            <a:pPr marL="857250" indent="-857250">
              <a:buFont typeface="+mj-lt"/>
              <a:buAutoNum type="romanUcPeriod" startAt="2"/>
            </a:pPr>
            <a:r>
              <a:rPr lang="fr-FR" dirty="0"/>
              <a:t>MODELE CONCEPTUEL DE DONNEES</a:t>
            </a:r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9D549B8A-3976-7858-EC44-3D257097433F}"/>
              </a:ext>
            </a:extLst>
          </p:cNvPr>
          <p:cNvSpPr txBox="1">
            <a:spLocks/>
          </p:cNvSpPr>
          <p:nvPr/>
        </p:nvSpPr>
        <p:spPr>
          <a:xfrm>
            <a:off x="533400" y="1023113"/>
            <a:ext cx="11023600" cy="5886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marL="514350" indent="-514350" algn="l">
              <a:buFont typeface="+mj-lt"/>
              <a:buAutoNum type="arabicPeriod" startAt="7"/>
            </a:pPr>
            <a:r>
              <a:rPr lang="fr-FR" sz="2400" dirty="0">
                <a:effectLst/>
              </a:rPr>
              <a:t>Comment concevoir un système d’information avec la méthode MERISE ?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61C2B4B2-94F7-06AE-BBF5-8ABFFDBCE948}"/>
              </a:ext>
            </a:extLst>
          </p:cNvPr>
          <p:cNvSpPr txBox="1"/>
          <p:nvPr/>
        </p:nvSpPr>
        <p:spPr>
          <a:xfrm>
            <a:off x="838200" y="1566260"/>
            <a:ext cx="10820400" cy="32514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07000"/>
              </a:lnSpc>
              <a:spcAft>
                <a:spcPts val="800"/>
              </a:spcAft>
              <a:buFont typeface="+mj-lt"/>
              <a:buAutoNum type="arabicParenR" startAt="4"/>
              <a:tabLst>
                <a:tab pos="845185" algn="l"/>
              </a:tabLst>
            </a:pPr>
            <a:r>
              <a:rPr lang="fr-FR" sz="2400" b="1" kern="1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Les dépendances fonctionnelles (DF)</a:t>
            </a: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845185" algn="l"/>
              </a:tabLst>
            </a:pPr>
            <a:r>
              <a:rPr lang="fr-FR" sz="2400" b="1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Notions de base:</a:t>
            </a: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845185" algn="l"/>
              </a:tabLst>
            </a:pPr>
            <a:r>
              <a:rPr lang="fr-FR" sz="2400" b="1" kern="1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Une dépendance fonctionnelle doit être élémentaire et directe: </a:t>
            </a:r>
            <a:r>
              <a:rPr lang="fr-FR" sz="2400" kern="1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pendant la conception d’un système d’information, quelconque, on s’intéresse </a:t>
            </a:r>
            <a:r>
              <a:rPr lang="fr-FR" sz="2400" b="1" kern="1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uniquement</a:t>
            </a:r>
            <a:r>
              <a:rPr lang="fr-FR" sz="2400" kern="1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aux dépendances fonctionnelles élémentaires et directes.</a:t>
            </a:r>
          </a:p>
          <a:p>
            <a:pPr marL="457200" indent="-457200">
              <a:lnSpc>
                <a:spcPct val="107000"/>
              </a:lnSpc>
              <a:spcAft>
                <a:spcPts val="800"/>
              </a:spcAft>
              <a:buFont typeface="+mj-lt"/>
              <a:buAutoNum type="alphaLcParenR"/>
              <a:tabLst>
                <a:tab pos="845185" algn="l"/>
              </a:tabLst>
            </a:pPr>
            <a:r>
              <a:rPr lang="fr-FR" sz="2400" b="1" kern="1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DF élémentaire:</a:t>
            </a: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845185" algn="l"/>
              </a:tabLst>
            </a:pPr>
            <a:endParaRPr lang="fr-FR" sz="2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392861F7-2B80-1402-E8CD-2E9A4DFD54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413" t="25882" r="50000" b="50000"/>
          <a:stretch/>
        </p:blipFill>
        <p:spPr>
          <a:xfrm>
            <a:off x="838200" y="4717465"/>
            <a:ext cx="4704522" cy="16532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61AB580D-2197-FE81-AF4E-58304F031D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239" t="50000" r="50000" b="14901"/>
          <a:stretch/>
        </p:blipFill>
        <p:spPr>
          <a:xfrm>
            <a:off x="5950226" y="4171745"/>
            <a:ext cx="5403574" cy="24058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56076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0C5F4DA-33EA-BC48-DFA2-9613854FA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0368"/>
            <a:ext cx="10515600" cy="853729"/>
          </a:xfrm>
        </p:spPr>
        <p:txBody>
          <a:bodyPr/>
          <a:lstStyle/>
          <a:p>
            <a:pPr marL="857250" indent="-857250">
              <a:buFont typeface="+mj-lt"/>
              <a:buAutoNum type="romanUcPeriod" startAt="2"/>
            </a:pPr>
            <a:r>
              <a:rPr lang="fr-FR" dirty="0"/>
              <a:t>MODELE CONCEPTUEL DE DONNEES</a:t>
            </a:r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9D549B8A-3976-7858-EC44-3D257097433F}"/>
              </a:ext>
            </a:extLst>
          </p:cNvPr>
          <p:cNvSpPr txBox="1">
            <a:spLocks/>
          </p:cNvSpPr>
          <p:nvPr/>
        </p:nvSpPr>
        <p:spPr>
          <a:xfrm>
            <a:off x="533400" y="1023113"/>
            <a:ext cx="11023600" cy="5886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marL="514350" indent="-514350" algn="l">
              <a:buFont typeface="+mj-lt"/>
              <a:buAutoNum type="arabicPeriod" startAt="7"/>
            </a:pPr>
            <a:r>
              <a:rPr lang="fr-FR" sz="2400" dirty="0">
                <a:effectLst/>
              </a:rPr>
              <a:t>Comment concevoir un système d’information avec la méthode MERISE ?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61C2B4B2-94F7-06AE-BBF5-8ABFFDBCE948}"/>
              </a:ext>
            </a:extLst>
          </p:cNvPr>
          <p:cNvSpPr txBox="1"/>
          <p:nvPr/>
        </p:nvSpPr>
        <p:spPr>
          <a:xfrm>
            <a:off x="838200" y="1566260"/>
            <a:ext cx="10820400" cy="32514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07000"/>
              </a:lnSpc>
              <a:spcAft>
                <a:spcPts val="800"/>
              </a:spcAft>
              <a:buFont typeface="+mj-lt"/>
              <a:buAutoNum type="arabicParenR" startAt="4"/>
              <a:tabLst>
                <a:tab pos="845185" algn="l"/>
              </a:tabLst>
            </a:pPr>
            <a:r>
              <a:rPr lang="fr-FR" sz="2400" b="1" kern="1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Les dépendances fonctionnelles (DF)</a:t>
            </a: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845185" algn="l"/>
              </a:tabLst>
            </a:pPr>
            <a:r>
              <a:rPr lang="fr-FR" sz="2400" b="1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Notions de base:</a:t>
            </a: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845185" algn="l"/>
              </a:tabLst>
            </a:pPr>
            <a:r>
              <a:rPr lang="fr-FR" sz="2400" b="1" kern="1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Une dépendance fonctionnelle doit être élémentaire et directe: </a:t>
            </a:r>
            <a:r>
              <a:rPr lang="fr-FR" sz="2400" kern="1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pendant la conception d’un système d’information, quelconque, on s’intéresse </a:t>
            </a:r>
            <a:r>
              <a:rPr lang="fr-FR" sz="2400" b="1" kern="1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uniquement</a:t>
            </a:r>
            <a:r>
              <a:rPr lang="fr-FR" sz="2400" kern="1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aux dépendances fonctionnelles élémentaires et directes.</a:t>
            </a:r>
          </a:p>
          <a:p>
            <a:pPr marL="457200" indent="-457200">
              <a:lnSpc>
                <a:spcPct val="107000"/>
              </a:lnSpc>
              <a:spcAft>
                <a:spcPts val="800"/>
              </a:spcAft>
              <a:buFont typeface="+mj-lt"/>
              <a:buAutoNum type="alphaLcParenR" startAt="2"/>
              <a:tabLst>
                <a:tab pos="845185" algn="l"/>
              </a:tabLst>
            </a:pPr>
            <a:r>
              <a:rPr lang="fr-FR" sz="2400" b="1" kern="1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DF directe:</a:t>
            </a: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845185" algn="l"/>
              </a:tabLst>
            </a:pPr>
            <a:endParaRPr lang="fr-FR" sz="2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0815E9F1-8406-5D80-F630-F785EDACC7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065" t="25882" r="6875" b="50000"/>
          <a:stretch/>
        </p:blipFill>
        <p:spPr>
          <a:xfrm>
            <a:off x="838200" y="4534205"/>
            <a:ext cx="5006009" cy="16532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4DF61FE9-150F-C203-D1AC-9C6AC7185A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957" t="52567" r="15978" b="14901"/>
          <a:stretch/>
        </p:blipFill>
        <p:spPr>
          <a:xfrm>
            <a:off x="6248400" y="4203504"/>
            <a:ext cx="4797288" cy="23146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53595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0C5F4DA-33EA-BC48-DFA2-9613854FA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0368"/>
            <a:ext cx="10515600" cy="853729"/>
          </a:xfrm>
        </p:spPr>
        <p:txBody>
          <a:bodyPr/>
          <a:lstStyle/>
          <a:p>
            <a:pPr marL="857250" indent="-857250">
              <a:buFont typeface="+mj-lt"/>
              <a:buAutoNum type="romanUcPeriod" startAt="2"/>
            </a:pPr>
            <a:r>
              <a:rPr lang="fr-FR" dirty="0"/>
              <a:t>MODELE CONCEPTUEL DE DONNEES</a:t>
            </a:r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9D549B8A-3976-7858-EC44-3D257097433F}"/>
              </a:ext>
            </a:extLst>
          </p:cNvPr>
          <p:cNvSpPr txBox="1">
            <a:spLocks/>
          </p:cNvSpPr>
          <p:nvPr/>
        </p:nvSpPr>
        <p:spPr>
          <a:xfrm>
            <a:off x="533400" y="1023113"/>
            <a:ext cx="11023600" cy="5886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marL="514350" indent="-514350" algn="l">
              <a:buFont typeface="+mj-lt"/>
              <a:buAutoNum type="arabicPeriod" startAt="7"/>
            </a:pPr>
            <a:r>
              <a:rPr lang="fr-FR" sz="2400" dirty="0">
                <a:effectLst/>
              </a:rPr>
              <a:t>Comment concevoir un système d’information avec la méthode MERISE ?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7D92B640-48B8-0ECF-A064-5D9BC79B71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783" t="7129" r="8804" b="9352"/>
          <a:stretch/>
        </p:blipFill>
        <p:spPr>
          <a:xfrm>
            <a:off x="1351723" y="1611797"/>
            <a:ext cx="9276520" cy="49658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D673BF08-93A6-D9B9-52F9-FFB56B8420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805" t="71895" r="14021" b="11672"/>
          <a:stretch/>
        </p:blipFill>
        <p:spPr>
          <a:xfrm>
            <a:off x="4943059" y="4954163"/>
            <a:ext cx="5393635" cy="1181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577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30BC689C-1A65-929B-DCF5-0ED80C4FE8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304" t="10609" r="19348" b="51885"/>
          <a:stretch/>
        </p:blipFill>
        <p:spPr>
          <a:xfrm>
            <a:off x="2173356" y="260073"/>
            <a:ext cx="7845287" cy="25709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3" name="Groupe 12">
            <a:extLst>
              <a:ext uri="{FF2B5EF4-FFF2-40B4-BE49-F238E27FC236}">
                <a16:creationId xmlns:a16="http://schemas.microsoft.com/office/drawing/2014/main" id="{14BD45E4-35C0-7494-5B83-6BEFD75A597D}"/>
              </a:ext>
            </a:extLst>
          </p:cNvPr>
          <p:cNvGrpSpPr/>
          <p:nvPr/>
        </p:nvGrpSpPr>
        <p:grpSpPr>
          <a:xfrm>
            <a:off x="0" y="3061252"/>
            <a:ext cx="12192000" cy="3536675"/>
            <a:chOff x="0" y="3313043"/>
            <a:chExt cx="12192000" cy="3284884"/>
          </a:xfrm>
        </p:grpSpPr>
        <p:pic>
          <p:nvPicPr>
            <p:cNvPr id="11" name="Image 10">
              <a:extLst>
                <a:ext uri="{FF2B5EF4-FFF2-40B4-BE49-F238E27FC236}">
                  <a16:creationId xmlns:a16="http://schemas.microsoft.com/office/drawing/2014/main" id="{794015DE-E497-F552-6D20-8C17B2D694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52175"/>
            <a:stretch/>
          </p:blipFill>
          <p:spPr>
            <a:xfrm>
              <a:off x="0" y="3319688"/>
              <a:ext cx="12192000" cy="327823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CC16B3B-5378-3300-5AA5-9F44D75511EF}"/>
                </a:ext>
              </a:extLst>
            </p:cNvPr>
            <p:cNvSpPr/>
            <p:nvPr/>
          </p:nvSpPr>
          <p:spPr>
            <a:xfrm>
              <a:off x="11582400" y="3313043"/>
              <a:ext cx="609600" cy="2597427"/>
            </a:xfrm>
            <a:prstGeom prst="rect">
              <a:avLst/>
            </a:prstGeom>
            <a:solidFill>
              <a:srgbClr val="DD525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2826950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0C5F4DA-33EA-BC48-DFA2-9613854FA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0368"/>
            <a:ext cx="10515600" cy="853729"/>
          </a:xfrm>
        </p:spPr>
        <p:txBody>
          <a:bodyPr/>
          <a:lstStyle/>
          <a:p>
            <a:pPr marL="857250" indent="-857250">
              <a:buFont typeface="+mj-lt"/>
              <a:buAutoNum type="romanUcPeriod" startAt="2"/>
            </a:pPr>
            <a:r>
              <a:rPr lang="fr-FR" dirty="0"/>
              <a:t>MODELE CONCEPTUEL DE DONNEES</a:t>
            </a:r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9D549B8A-3976-7858-EC44-3D257097433F}"/>
              </a:ext>
            </a:extLst>
          </p:cNvPr>
          <p:cNvSpPr txBox="1">
            <a:spLocks/>
          </p:cNvSpPr>
          <p:nvPr/>
        </p:nvSpPr>
        <p:spPr>
          <a:xfrm>
            <a:off x="533400" y="1023113"/>
            <a:ext cx="11023600" cy="5886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marL="514350" indent="-514350" algn="l">
              <a:buFont typeface="+mj-lt"/>
              <a:buAutoNum type="arabicPeriod" startAt="8"/>
            </a:pPr>
            <a:r>
              <a:rPr lang="fr-FR" sz="2400" dirty="0">
                <a:effectLst/>
              </a:rPr>
              <a:t>Comment passer du GDF au MCD ?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8C8D7698-4B21-B4D9-7150-5EEB9F467F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457" r="5977" b="43378"/>
          <a:stretch/>
        </p:blipFill>
        <p:spPr>
          <a:xfrm>
            <a:off x="838200" y="1764213"/>
            <a:ext cx="10518484" cy="48134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35010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 12">
            <a:extLst>
              <a:ext uri="{FF2B5EF4-FFF2-40B4-BE49-F238E27FC236}">
                <a16:creationId xmlns:a16="http://schemas.microsoft.com/office/drawing/2014/main" id="{2AA17188-55B1-9A29-1154-9E6DEF097E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109"/>
          <a:stretch/>
        </p:blipFill>
        <p:spPr>
          <a:xfrm>
            <a:off x="-57150" y="1673"/>
            <a:ext cx="12250052" cy="6854653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C89148C9-7DA1-8F1E-593E-DE55AC37F7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109"/>
          <a:stretch/>
        </p:blipFill>
        <p:spPr>
          <a:xfrm>
            <a:off x="-57150" y="5019"/>
            <a:ext cx="12250052" cy="6854653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68793A6A-8980-1DBF-4259-69FB82CDBDF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109"/>
          <a:stretch/>
        </p:blipFill>
        <p:spPr>
          <a:xfrm>
            <a:off x="-57152" y="5019"/>
            <a:ext cx="12250053" cy="6854653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B869D0A1-CDA4-135C-67FC-BD26443377B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5435"/>
          <a:stretch/>
        </p:blipFill>
        <p:spPr>
          <a:xfrm>
            <a:off x="-58051" y="5019"/>
            <a:ext cx="12250051" cy="6492703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E0AAF9CA-5C7F-60A8-B7CC-3D4AEAF4194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5435"/>
          <a:stretch/>
        </p:blipFill>
        <p:spPr>
          <a:xfrm>
            <a:off x="109489" y="-19043"/>
            <a:ext cx="12060209" cy="6878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578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0C5F4DA-33EA-BC48-DFA2-9613854FA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0368"/>
            <a:ext cx="10515600" cy="853729"/>
          </a:xfrm>
        </p:spPr>
        <p:txBody>
          <a:bodyPr/>
          <a:lstStyle/>
          <a:p>
            <a:pPr marL="857250" indent="-857250">
              <a:buFont typeface="+mj-lt"/>
              <a:buAutoNum type="romanUcPeriod" startAt="3"/>
            </a:pPr>
            <a:r>
              <a:rPr lang="fr-FR" dirty="0"/>
              <a:t>MODELE LOGIQUE DE DONNEES</a:t>
            </a:r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9D549B8A-3976-7858-EC44-3D257097433F}"/>
              </a:ext>
            </a:extLst>
          </p:cNvPr>
          <p:cNvSpPr txBox="1">
            <a:spLocks/>
          </p:cNvSpPr>
          <p:nvPr/>
        </p:nvSpPr>
        <p:spPr>
          <a:xfrm>
            <a:off x="533400" y="1023113"/>
            <a:ext cx="11023600" cy="5886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marL="514350" indent="-514350" algn="l">
              <a:buFont typeface="+mj-lt"/>
              <a:buAutoNum type="arabicPeriod" startAt="9"/>
            </a:pPr>
            <a:r>
              <a:rPr lang="fr-FR" sz="2400" dirty="0">
                <a:effectLst/>
              </a:rPr>
              <a:t>Comment passer du MCD au MLD ?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CC7664E0-032C-D0FB-162E-B43965F2AC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957" t="14901" r="8152" b="65032"/>
          <a:stretch/>
        </p:blipFill>
        <p:spPr>
          <a:xfrm>
            <a:off x="1175025" y="1691308"/>
            <a:ext cx="9740349" cy="13755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443FA9C1-A640-6BC9-6B74-84A530DEED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584" t="37288" r="6875" b="11672"/>
          <a:stretch/>
        </p:blipFill>
        <p:spPr>
          <a:xfrm>
            <a:off x="1003300" y="3170167"/>
            <a:ext cx="10185400" cy="34985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63270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0C5F4DA-33EA-BC48-DFA2-9613854FA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0368"/>
            <a:ext cx="10515600" cy="853729"/>
          </a:xfrm>
        </p:spPr>
        <p:txBody>
          <a:bodyPr/>
          <a:lstStyle/>
          <a:p>
            <a:pPr marL="857250" indent="-857250">
              <a:buFont typeface="+mj-lt"/>
              <a:buAutoNum type="romanUcPeriod"/>
            </a:pPr>
            <a:r>
              <a:rPr lang="fr-FR" dirty="0"/>
              <a:t>INTRODUCTION</a:t>
            </a:r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9D549B8A-3976-7858-EC44-3D257097433F}"/>
              </a:ext>
            </a:extLst>
          </p:cNvPr>
          <p:cNvSpPr txBox="1">
            <a:spLocks/>
          </p:cNvSpPr>
          <p:nvPr/>
        </p:nvSpPr>
        <p:spPr>
          <a:xfrm>
            <a:off x="533400" y="1213613"/>
            <a:ext cx="10515600" cy="5886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marL="514350" indent="-514350" algn="l">
              <a:buFont typeface="+mj-lt"/>
              <a:buAutoNum type="arabicPeriod" startAt="2"/>
            </a:pPr>
            <a:r>
              <a:rPr lang="fr-FR" sz="3200" dirty="0">
                <a:effectLst/>
              </a:rPr>
              <a:t>C’est quoi MERISE ?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A269033F-C42C-A0BF-87BA-43E07EDDCAB9}"/>
              </a:ext>
            </a:extLst>
          </p:cNvPr>
          <p:cNvSpPr txBox="1"/>
          <p:nvPr/>
        </p:nvSpPr>
        <p:spPr>
          <a:xfrm>
            <a:off x="838200" y="1756760"/>
            <a:ext cx="10820400" cy="32985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2400" b="1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MERISE</a:t>
            </a:r>
            <a:r>
              <a:rPr lang="fr-FR" sz="24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= </a:t>
            </a:r>
            <a:endParaRPr lang="fr-FR" sz="2400" kern="1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457200" lvl="0" indent="-457200" rtl="0">
              <a:lnSpc>
                <a:spcPct val="107000"/>
              </a:lnSpc>
              <a:buFont typeface="Arial" panose="020B0604020202020204" pitchFamily="34" charset="0"/>
              <a:buChar char="•"/>
              <a:tabLst>
                <a:tab pos="845185" algn="l"/>
              </a:tabLst>
            </a:pPr>
            <a:r>
              <a:rPr lang="fr-FR" sz="3200" b="1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</a:t>
            </a:r>
            <a:r>
              <a:rPr lang="fr-FR" sz="3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éthode</a:t>
            </a:r>
            <a:r>
              <a:rPr lang="fr-FR" sz="24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d’</a:t>
            </a:r>
            <a:r>
              <a:rPr lang="fr-FR" sz="3200" b="1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</a:t>
            </a:r>
            <a:r>
              <a:rPr lang="fr-FR" sz="24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tude et de </a:t>
            </a:r>
            <a:r>
              <a:rPr lang="fr-FR" sz="3200" b="1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</a:t>
            </a:r>
            <a:r>
              <a:rPr lang="fr-FR" sz="24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éalisation </a:t>
            </a:r>
            <a:r>
              <a:rPr lang="fr-FR" sz="3200" b="1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</a:t>
            </a:r>
            <a:r>
              <a:rPr lang="fr-FR" sz="24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nformatique pour les </a:t>
            </a:r>
            <a:r>
              <a:rPr lang="fr-FR" sz="3200" b="1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</a:t>
            </a:r>
            <a:r>
              <a:rPr lang="fr-FR" sz="24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ystèmes d’</a:t>
            </a:r>
            <a:r>
              <a:rPr lang="fr-FR" sz="3200" b="1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</a:t>
            </a:r>
            <a:r>
              <a:rPr lang="fr-FR" sz="24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ntreprise.</a:t>
            </a:r>
            <a:endParaRPr lang="fr-FR" sz="2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  <a:tabLst>
                <a:tab pos="845185" algn="l"/>
              </a:tabLst>
            </a:pPr>
            <a:r>
              <a:rPr lang="fr-FR" sz="24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 Méthode de conception, de développement et de réalisation de projets informatiques.</a:t>
            </a:r>
            <a:endParaRPr lang="fr-FR" sz="2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  <a:tabLst>
                <a:tab pos="845185" algn="l"/>
              </a:tabLst>
            </a:pPr>
            <a:r>
              <a:rPr lang="fr-FR" sz="24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Méthode  visant à concevoir un système d’information (S.I)</a:t>
            </a:r>
            <a:endParaRPr lang="fr-FR" sz="2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lvl="0">
              <a:lnSpc>
                <a:spcPct val="107000"/>
              </a:lnSpc>
              <a:spcAft>
                <a:spcPts val="800"/>
              </a:spcAft>
            </a:pPr>
            <a:endParaRPr lang="fr-FR" sz="2400" kern="1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1018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0C5F4DA-33EA-BC48-DFA2-9613854FA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336"/>
            <a:ext cx="10515600" cy="853729"/>
          </a:xfrm>
        </p:spPr>
        <p:txBody>
          <a:bodyPr/>
          <a:lstStyle/>
          <a:p>
            <a:pPr marL="857250" indent="-857250">
              <a:buFont typeface="+mj-lt"/>
              <a:buAutoNum type="romanUcPeriod" startAt="3"/>
            </a:pPr>
            <a:r>
              <a:rPr lang="fr-FR" dirty="0"/>
              <a:t>MODELE LOGIQUE DE DONNEES</a:t>
            </a:r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9D549B8A-3976-7858-EC44-3D257097433F}"/>
              </a:ext>
            </a:extLst>
          </p:cNvPr>
          <p:cNvSpPr txBox="1">
            <a:spLocks/>
          </p:cNvSpPr>
          <p:nvPr/>
        </p:nvSpPr>
        <p:spPr>
          <a:xfrm>
            <a:off x="533400" y="784576"/>
            <a:ext cx="11023600" cy="5886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marL="514350" indent="-514350" algn="l">
              <a:buFont typeface="+mj-lt"/>
              <a:buAutoNum type="arabicPeriod" startAt="9"/>
            </a:pPr>
            <a:r>
              <a:rPr lang="fr-FR" sz="2400" dirty="0">
                <a:effectLst/>
              </a:rPr>
              <a:t>Comment passer du MCD au MLD ?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7CCB98DD-565C-E877-E7CE-E5FCB9AA7F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565" t="64742" r="19021" b="5679"/>
          <a:stretch/>
        </p:blipFill>
        <p:spPr>
          <a:xfrm>
            <a:off x="2047460" y="4492077"/>
            <a:ext cx="8097080" cy="20275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788E6DD3-27F8-FF94-316E-4497A2A1B7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750" t="12929" r="8370" b="39715"/>
          <a:stretch/>
        </p:blipFill>
        <p:spPr>
          <a:xfrm>
            <a:off x="1557131" y="1396036"/>
            <a:ext cx="9495183" cy="29647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70271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0C5F4DA-33EA-BC48-DFA2-9613854FA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336"/>
            <a:ext cx="10515600" cy="853729"/>
          </a:xfrm>
        </p:spPr>
        <p:txBody>
          <a:bodyPr/>
          <a:lstStyle/>
          <a:p>
            <a:pPr marL="857250" indent="-857250">
              <a:buFont typeface="+mj-lt"/>
              <a:buAutoNum type="romanUcPeriod" startAt="3"/>
            </a:pPr>
            <a:r>
              <a:rPr lang="fr-FR" dirty="0"/>
              <a:t>MODELE LOGIQUE DE DONNEES</a:t>
            </a:r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9D549B8A-3976-7858-EC44-3D257097433F}"/>
              </a:ext>
            </a:extLst>
          </p:cNvPr>
          <p:cNvSpPr txBox="1">
            <a:spLocks/>
          </p:cNvSpPr>
          <p:nvPr/>
        </p:nvSpPr>
        <p:spPr>
          <a:xfrm>
            <a:off x="533400" y="784576"/>
            <a:ext cx="11023600" cy="5886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marL="514350" indent="-514350" algn="l">
              <a:buFont typeface="+mj-lt"/>
              <a:buAutoNum type="arabicPeriod" startAt="9"/>
            </a:pPr>
            <a:r>
              <a:rPr lang="fr-FR" sz="2400" dirty="0">
                <a:effectLst/>
              </a:rPr>
              <a:t>Comment passer du MCD au MLD ?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8FDBD47-98E5-24D4-CA69-355EB4AD11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174" t="11421" r="10434" b="43185"/>
          <a:stretch/>
        </p:blipFill>
        <p:spPr>
          <a:xfrm>
            <a:off x="1327425" y="1380922"/>
            <a:ext cx="9435549" cy="31115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9EDC5211-DA5F-CDF7-FAC2-5063535CFF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260" t="62228" r="8262" b="9739"/>
          <a:stretch/>
        </p:blipFill>
        <p:spPr>
          <a:xfrm>
            <a:off x="1378225" y="4585251"/>
            <a:ext cx="9435549" cy="19215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473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0C5F4DA-33EA-BC48-DFA2-9613854FA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336"/>
            <a:ext cx="10515600" cy="853729"/>
          </a:xfrm>
        </p:spPr>
        <p:txBody>
          <a:bodyPr/>
          <a:lstStyle/>
          <a:p>
            <a:pPr marL="857250" indent="-857250">
              <a:buFont typeface="+mj-lt"/>
              <a:buAutoNum type="romanUcPeriod" startAt="3"/>
            </a:pPr>
            <a:r>
              <a:rPr lang="fr-FR" dirty="0"/>
              <a:t>MODELE LOGIQUE DE DONNEES</a:t>
            </a:r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9D549B8A-3976-7858-EC44-3D257097433F}"/>
              </a:ext>
            </a:extLst>
          </p:cNvPr>
          <p:cNvSpPr txBox="1">
            <a:spLocks/>
          </p:cNvSpPr>
          <p:nvPr/>
        </p:nvSpPr>
        <p:spPr>
          <a:xfrm>
            <a:off x="533400" y="705064"/>
            <a:ext cx="11023600" cy="5886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marL="514350" indent="-514350" algn="l">
              <a:buFont typeface="+mj-lt"/>
              <a:buAutoNum type="arabicPeriod" startAt="9"/>
            </a:pPr>
            <a:r>
              <a:rPr lang="fr-FR" sz="2400" dirty="0">
                <a:effectLst/>
              </a:rPr>
              <a:t>Comment passer du MCD au MLD ?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6E2C8F5A-BCDF-E2AB-A42A-6C8D23B049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750" t="6743" r="8804" b="41252"/>
          <a:stretch/>
        </p:blipFill>
        <p:spPr>
          <a:xfrm>
            <a:off x="1374913" y="1373259"/>
            <a:ext cx="9442174" cy="31987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3445DE1B-D0C7-5B3F-067C-3F64C76B9A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554" t="59714" r="8805" b="2586"/>
          <a:stretch/>
        </p:blipFill>
        <p:spPr>
          <a:xfrm>
            <a:off x="1374913" y="4717774"/>
            <a:ext cx="9442174" cy="19745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60820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0C5F4DA-33EA-BC48-DFA2-9613854FA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336"/>
            <a:ext cx="10515600" cy="853729"/>
          </a:xfrm>
        </p:spPr>
        <p:txBody>
          <a:bodyPr/>
          <a:lstStyle/>
          <a:p>
            <a:pPr marL="857250" indent="-857250">
              <a:buFont typeface="+mj-lt"/>
              <a:buAutoNum type="romanUcPeriod" startAt="3"/>
            </a:pPr>
            <a:r>
              <a:rPr lang="fr-FR" dirty="0"/>
              <a:t>MODELE LOGIQUE DE DONNEES</a:t>
            </a:r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9D549B8A-3976-7858-EC44-3D257097433F}"/>
              </a:ext>
            </a:extLst>
          </p:cNvPr>
          <p:cNvSpPr txBox="1">
            <a:spLocks/>
          </p:cNvSpPr>
          <p:nvPr/>
        </p:nvSpPr>
        <p:spPr>
          <a:xfrm>
            <a:off x="533400" y="705064"/>
            <a:ext cx="11023600" cy="5886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marL="514350" indent="-514350" algn="l">
              <a:buFont typeface="+mj-lt"/>
              <a:buAutoNum type="arabicPeriod" startAt="9"/>
            </a:pPr>
            <a:r>
              <a:rPr lang="fr-FR" sz="2400" dirty="0">
                <a:effectLst/>
              </a:rPr>
              <a:t>Comment passer du MCD au MLD ?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94DC964-61EC-05CC-6E87-B72FE7B7B5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783" t="8095" r="8152" b="42412"/>
          <a:stretch/>
        </p:blipFill>
        <p:spPr>
          <a:xfrm>
            <a:off x="1347304" y="1240740"/>
            <a:ext cx="9395791" cy="32384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EEFE736B-A2C4-0111-00F4-3420FF68B3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478" t="61262" r="16848" b="5099"/>
          <a:stretch/>
        </p:blipFill>
        <p:spPr>
          <a:xfrm>
            <a:off x="2517914" y="4689196"/>
            <a:ext cx="6665843" cy="20209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78395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0C5F4DA-33EA-BC48-DFA2-9613854FA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336"/>
            <a:ext cx="10515600" cy="853729"/>
          </a:xfrm>
        </p:spPr>
        <p:txBody>
          <a:bodyPr/>
          <a:lstStyle/>
          <a:p>
            <a:pPr marL="857250" indent="-857250">
              <a:buFont typeface="+mj-lt"/>
              <a:buAutoNum type="romanUcPeriod" startAt="3"/>
            </a:pPr>
            <a:r>
              <a:rPr lang="fr-FR" dirty="0"/>
              <a:t>MODELE LOGIQUE DE DONNEES</a:t>
            </a:r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9D549B8A-3976-7858-EC44-3D257097433F}"/>
              </a:ext>
            </a:extLst>
          </p:cNvPr>
          <p:cNvSpPr txBox="1">
            <a:spLocks/>
          </p:cNvSpPr>
          <p:nvPr/>
        </p:nvSpPr>
        <p:spPr>
          <a:xfrm>
            <a:off x="533400" y="705064"/>
            <a:ext cx="11023600" cy="5886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marL="514350" indent="-514350" algn="l">
              <a:buFont typeface="+mj-lt"/>
              <a:buAutoNum type="arabicPeriod" startAt="9"/>
            </a:pPr>
            <a:r>
              <a:rPr lang="fr-FR" sz="2400" dirty="0">
                <a:effectLst/>
              </a:rPr>
              <a:t>Comment passer du MCD au MLD ?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820DEBCD-2151-B80A-3921-503B12FAAA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462"/>
          <a:stretch/>
        </p:blipFill>
        <p:spPr>
          <a:xfrm>
            <a:off x="53010" y="28581"/>
            <a:ext cx="12138990" cy="6761084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525F8A57-4DB7-AD0F-B336-BF5517A365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043" t="93935" r="18913" b="1425"/>
          <a:stretch/>
        </p:blipFill>
        <p:spPr>
          <a:xfrm>
            <a:off x="198783" y="6077350"/>
            <a:ext cx="8521148" cy="459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35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0B465FF4-7303-0457-84A7-F7F348F8BA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652"/>
          <a:stretch/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88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D9EFE835-1C73-3446-16DD-1D8EC047B3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935"/>
          <a:stretch/>
        </p:blipFill>
        <p:spPr>
          <a:xfrm>
            <a:off x="0" y="1673"/>
            <a:ext cx="1207273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964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DAA26474-69BC-E163-87B0-DA8635A6E0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848" t="16409" r="5108" b="17666"/>
          <a:stretch/>
        </p:blipFill>
        <p:spPr>
          <a:xfrm>
            <a:off x="132522" y="1020420"/>
            <a:ext cx="11913705" cy="54748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4441B3B9-8AE3-122C-BCE2-448D494662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501" t="8289" r="5217" b="86298"/>
          <a:stretch/>
        </p:blipFill>
        <p:spPr>
          <a:xfrm>
            <a:off x="185530" y="543339"/>
            <a:ext cx="11913704" cy="3710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55834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0C5F4DA-33EA-BC48-DFA2-9613854FA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0368"/>
            <a:ext cx="10515600" cy="853729"/>
          </a:xfrm>
        </p:spPr>
        <p:txBody>
          <a:bodyPr/>
          <a:lstStyle/>
          <a:p>
            <a:pPr marL="857250" indent="-857250">
              <a:buFont typeface="+mj-lt"/>
              <a:buAutoNum type="romanUcPeriod" startAt="4"/>
            </a:pPr>
            <a:r>
              <a:rPr lang="fr-FR" dirty="0"/>
              <a:t>MODELE PHYSIQUE DE DONNEES</a:t>
            </a:r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9D549B8A-3976-7858-EC44-3D257097433F}"/>
              </a:ext>
            </a:extLst>
          </p:cNvPr>
          <p:cNvSpPr txBox="1">
            <a:spLocks/>
          </p:cNvSpPr>
          <p:nvPr/>
        </p:nvSpPr>
        <p:spPr>
          <a:xfrm>
            <a:off x="533400" y="1023113"/>
            <a:ext cx="11023600" cy="5886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marL="514350" indent="-514350" algn="l">
              <a:buFont typeface="+mj-lt"/>
              <a:buAutoNum type="arabicPeriod" startAt="10"/>
            </a:pPr>
            <a:r>
              <a:rPr lang="fr-FR" sz="2400" dirty="0">
                <a:effectLst/>
              </a:rPr>
              <a:t>Comment passer du MLD au MPD ?</a:t>
            </a:r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04777662-DBAA-6D47-452E-0B0CF40CF088}"/>
              </a:ext>
            </a:extLst>
          </p:cNvPr>
          <p:cNvSpPr txBox="1">
            <a:spLocks/>
          </p:cNvSpPr>
          <p:nvPr/>
        </p:nvSpPr>
        <p:spPr>
          <a:xfrm>
            <a:off x="533400" y="1611796"/>
            <a:ext cx="11234530" cy="18172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fr-FR" sz="2400" dirty="0">
                <a:effectLst/>
              </a:rPr>
              <a:t>Le Modèle Physique de Données =</a:t>
            </a:r>
          </a:p>
          <a:p>
            <a:pPr algn="l"/>
            <a:endParaRPr lang="fr-FR" sz="2400" dirty="0">
              <a:effectLst/>
            </a:endParaRPr>
          </a:p>
          <a:p>
            <a:pPr marL="342900" indent="-342900" algn="l">
              <a:buFont typeface="Wingdings" panose="05000000000000000000" pitchFamily="2" charset="2"/>
              <a:buChar char="ü"/>
            </a:pPr>
            <a:r>
              <a:rPr lang="fr-FR" sz="2600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Préparer l’implémentation dans un Système de Gestion de Base de Données (dans </a:t>
            </a:r>
            <a:r>
              <a:rPr lang="fr-FR" sz="2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Access</a:t>
            </a:r>
            <a:r>
              <a:rPr lang="fr-FR" sz="2600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par exemple);</a:t>
            </a:r>
          </a:p>
          <a:p>
            <a:pPr marL="342900" indent="-342900" algn="l">
              <a:buFont typeface="Wingdings" panose="05000000000000000000" pitchFamily="2" charset="2"/>
              <a:buChar char="ü"/>
            </a:pPr>
            <a:endParaRPr lang="fr-FR" sz="2600" b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l">
              <a:buFont typeface="Wingdings" panose="05000000000000000000" pitchFamily="2" charset="2"/>
              <a:buChar char="ü"/>
            </a:pPr>
            <a:r>
              <a:rPr lang="fr-FR" sz="2600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Construire la structure finale de la base de données.</a:t>
            </a:r>
          </a:p>
        </p:txBody>
      </p:sp>
    </p:spTree>
    <p:extLst>
      <p:ext uri="{BB962C8B-B14F-4D97-AF65-F5344CB8AC3E}">
        <p14:creationId xmlns:p14="http://schemas.microsoft.com/office/powerpoint/2010/main" val="903820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774032" y="975394"/>
            <a:ext cx="10515600" cy="4351338"/>
          </a:xfrm>
        </p:spPr>
        <p:txBody>
          <a:bodyPr/>
          <a:lstStyle/>
          <a:p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sz="3600" dirty="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  <a:p>
            <a:pPr marL="0" indent="0" algn="ctr">
              <a:buNone/>
            </a:pPr>
            <a:r>
              <a:rPr lang="fr-FR" sz="4800" dirty="0">
                <a:solidFill>
                  <a:schemeClr val="tx1"/>
                </a:solidFill>
                <a:latin typeface="Arial Rounded MT Bold" panose="020F0704030504030204" pitchFamily="34" charset="0"/>
                <a:ea typeface="+mj-ea"/>
                <a:cs typeface="+mj-cs"/>
              </a:rPr>
              <a:t>Merci pour votre attention!</a:t>
            </a:r>
          </a:p>
          <a:p>
            <a:pPr marL="0" indent="0">
              <a:buNone/>
            </a:pPr>
            <a:endParaRPr lang="fr-FR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8552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0C5F4DA-33EA-BC48-DFA2-9613854FA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0368"/>
            <a:ext cx="10515600" cy="853729"/>
          </a:xfrm>
        </p:spPr>
        <p:txBody>
          <a:bodyPr/>
          <a:lstStyle/>
          <a:p>
            <a:pPr marL="857250" indent="-857250">
              <a:buFont typeface="+mj-lt"/>
              <a:buAutoNum type="romanUcPeriod"/>
            </a:pPr>
            <a:r>
              <a:rPr lang="fr-FR" dirty="0"/>
              <a:t>INTRODUCTION</a:t>
            </a:r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9D549B8A-3976-7858-EC44-3D257097433F}"/>
              </a:ext>
            </a:extLst>
          </p:cNvPr>
          <p:cNvSpPr txBox="1">
            <a:spLocks/>
          </p:cNvSpPr>
          <p:nvPr/>
        </p:nvSpPr>
        <p:spPr>
          <a:xfrm>
            <a:off x="533400" y="1213613"/>
            <a:ext cx="10515600" cy="5886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marL="514350" indent="-514350" algn="l">
              <a:buFont typeface="+mj-lt"/>
              <a:buAutoNum type="arabicPeriod" startAt="3"/>
            </a:pPr>
            <a:r>
              <a:rPr lang="fr-FR" sz="3200" dirty="0">
                <a:effectLst/>
              </a:rPr>
              <a:t>Qui sont concernés par MERISE ?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A269033F-C42C-A0BF-87BA-43E07EDDCAB9}"/>
              </a:ext>
            </a:extLst>
          </p:cNvPr>
          <p:cNvSpPr txBox="1"/>
          <p:nvPr/>
        </p:nvSpPr>
        <p:spPr>
          <a:xfrm>
            <a:off x="838200" y="1756760"/>
            <a:ext cx="10820400" cy="27620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  <a:tabLst>
                <a:tab pos="845185" algn="l"/>
              </a:tabLst>
            </a:pPr>
            <a:r>
              <a:rPr lang="fr-FR" sz="2400" kern="100" dirty="0">
                <a:solidFill>
                  <a:srgbClr val="11111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Les acteurs impliqués dans le projet informatique :</a:t>
            </a:r>
            <a:endParaRPr lang="fr-FR" sz="2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  <a:tabLst>
                <a:tab pos="845185" algn="l"/>
              </a:tabLst>
            </a:pPr>
            <a:r>
              <a:rPr lang="fr-FR" sz="2400" kern="100" dirty="0">
                <a:solidFill>
                  <a:srgbClr val="11111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clients, </a:t>
            </a:r>
            <a:endParaRPr lang="fr-FR" sz="2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  <a:tabLst>
                <a:tab pos="845185" algn="l"/>
              </a:tabLst>
            </a:pPr>
            <a:r>
              <a:rPr lang="fr-FR" sz="2400" kern="100" dirty="0">
                <a:solidFill>
                  <a:srgbClr val="11111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utilisateurs finaux</a:t>
            </a:r>
            <a:endParaRPr lang="fr-FR" sz="2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  <a:tabLst>
                <a:tab pos="845185" algn="l"/>
              </a:tabLst>
            </a:pPr>
            <a:r>
              <a:rPr lang="fr-FR" sz="2400" kern="100" dirty="0">
                <a:solidFill>
                  <a:srgbClr val="11111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développeurs, </a:t>
            </a:r>
            <a:endParaRPr lang="fr-FR" sz="2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  <a:tabLst>
                <a:tab pos="845185" algn="l"/>
              </a:tabLst>
            </a:pPr>
            <a:r>
              <a:rPr lang="fr-FR" sz="2400" kern="100" dirty="0">
                <a:solidFill>
                  <a:srgbClr val="11111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etc.</a:t>
            </a:r>
            <a:endParaRPr lang="fr-FR" sz="2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lvl="0">
              <a:lnSpc>
                <a:spcPct val="107000"/>
              </a:lnSpc>
              <a:spcAft>
                <a:spcPts val="800"/>
              </a:spcAft>
            </a:pPr>
            <a:endParaRPr lang="fr-FR" sz="3200" kern="1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9109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0C5F4DA-33EA-BC48-DFA2-9613854FA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0368"/>
            <a:ext cx="10515600" cy="853729"/>
          </a:xfrm>
        </p:spPr>
        <p:txBody>
          <a:bodyPr/>
          <a:lstStyle/>
          <a:p>
            <a:pPr marL="857250" indent="-857250">
              <a:buFont typeface="+mj-lt"/>
              <a:buAutoNum type="romanUcPeriod"/>
            </a:pPr>
            <a:r>
              <a:rPr lang="fr-FR" dirty="0"/>
              <a:t>INTRODUCTION</a:t>
            </a:r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9D549B8A-3976-7858-EC44-3D257097433F}"/>
              </a:ext>
            </a:extLst>
          </p:cNvPr>
          <p:cNvSpPr txBox="1">
            <a:spLocks/>
          </p:cNvSpPr>
          <p:nvPr/>
        </p:nvSpPr>
        <p:spPr>
          <a:xfrm>
            <a:off x="533400" y="1213613"/>
            <a:ext cx="10515600" cy="5886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marL="514350" indent="-514350" algn="l">
              <a:buFont typeface="+mj-lt"/>
              <a:buAutoNum type="arabicPeriod" startAt="4"/>
            </a:pPr>
            <a:r>
              <a:rPr lang="fr-FR" sz="3200" dirty="0">
                <a:effectLst/>
              </a:rPr>
              <a:t>Comment utiliser MERISE lors d’un projet ?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A269033F-C42C-A0BF-87BA-43E07EDDCAB9}"/>
              </a:ext>
            </a:extLst>
          </p:cNvPr>
          <p:cNvSpPr txBox="1"/>
          <p:nvPr/>
        </p:nvSpPr>
        <p:spPr>
          <a:xfrm>
            <a:off x="838200" y="1756760"/>
            <a:ext cx="10820400" cy="21509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  <a:tabLst>
                <a:tab pos="845185" algn="l"/>
              </a:tabLst>
            </a:pPr>
            <a:r>
              <a:rPr lang="fr-FR" sz="24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La démarche de développement d’un système d’information est dirigée suivant trois axes appelés cycles :</a:t>
            </a:r>
            <a:endParaRPr lang="fr-FR" sz="2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  <a:tabLst>
                <a:tab pos="845185" algn="l"/>
              </a:tabLst>
            </a:pPr>
            <a:r>
              <a:rPr lang="fr-FR" sz="24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Le cycle de vie </a:t>
            </a:r>
            <a:endParaRPr lang="fr-FR" sz="2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  <a:tabLst>
                <a:tab pos="845185" algn="l"/>
              </a:tabLst>
            </a:pPr>
            <a:r>
              <a:rPr lang="fr-FR" sz="24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Le cycle de décision</a:t>
            </a:r>
            <a:endParaRPr lang="fr-FR" sz="2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  <a:tabLst>
                <a:tab pos="845185" algn="l"/>
              </a:tabLst>
            </a:pPr>
            <a:r>
              <a:rPr lang="fr-FR" sz="24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Le cycle d’abstraction</a:t>
            </a:r>
            <a:endParaRPr lang="fr-FR" sz="2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ED25BB3-6922-22EC-F061-32EAC43BC6E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88" t="20552" r="27497" b="27806"/>
          <a:stretch/>
        </p:blipFill>
        <p:spPr bwMode="auto">
          <a:xfrm>
            <a:off x="4717774" y="2946622"/>
            <a:ext cx="7245626" cy="363100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30337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0C5F4DA-33EA-BC48-DFA2-9613854FA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0368"/>
            <a:ext cx="10515600" cy="853729"/>
          </a:xfrm>
        </p:spPr>
        <p:txBody>
          <a:bodyPr/>
          <a:lstStyle/>
          <a:p>
            <a:pPr marL="857250" indent="-857250">
              <a:buFont typeface="+mj-lt"/>
              <a:buAutoNum type="romanUcPeriod"/>
            </a:pPr>
            <a:r>
              <a:rPr lang="fr-FR" dirty="0"/>
              <a:t>INTRODUCTION</a:t>
            </a:r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9D549B8A-3976-7858-EC44-3D257097433F}"/>
              </a:ext>
            </a:extLst>
          </p:cNvPr>
          <p:cNvSpPr txBox="1">
            <a:spLocks/>
          </p:cNvSpPr>
          <p:nvPr/>
        </p:nvSpPr>
        <p:spPr>
          <a:xfrm>
            <a:off x="533400" y="1213613"/>
            <a:ext cx="10515600" cy="5886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marL="514350" indent="-514350" algn="l">
              <a:buFont typeface="+mj-lt"/>
              <a:buAutoNum type="arabicPeriod" startAt="5"/>
            </a:pPr>
            <a:r>
              <a:rPr lang="fr-FR" sz="3200" dirty="0">
                <a:effectLst/>
              </a:rPr>
              <a:t>Quels sont les niveaux d’abstraction de MERISE ?</a:t>
            </a:r>
          </a:p>
        </p:txBody>
      </p:sp>
      <p:graphicFrame>
        <p:nvGraphicFramePr>
          <p:cNvPr id="6" name="Tableau 5">
            <a:extLst>
              <a:ext uri="{FF2B5EF4-FFF2-40B4-BE49-F238E27FC236}">
                <a16:creationId xmlns:a16="http://schemas.microsoft.com/office/drawing/2014/main" id="{97B33DFE-C0BE-9560-CCE1-DC7182CCAC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5959847"/>
              </p:ext>
            </p:extLst>
          </p:nvPr>
        </p:nvGraphicFramePr>
        <p:xfrm>
          <a:off x="533398" y="1983566"/>
          <a:ext cx="11036304" cy="459406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759076">
                  <a:extLst>
                    <a:ext uri="{9D8B030D-6E8A-4147-A177-3AD203B41FA5}">
                      <a16:colId xmlns:a16="http://schemas.microsoft.com/office/drawing/2014/main" val="1384835502"/>
                    </a:ext>
                  </a:extLst>
                </a:gridCol>
                <a:gridCol w="2759076">
                  <a:extLst>
                    <a:ext uri="{9D8B030D-6E8A-4147-A177-3AD203B41FA5}">
                      <a16:colId xmlns:a16="http://schemas.microsoft.com/office/drawing/2014/main" val="1494405615"/>
                    </a:ext>
                  </a:extLst>
                </a:gridCol>
                <a:gridCol w="2759076">
                  <a:extLst>
                    <a:ext uri="{9D8B030D-6E8A-4147-A177-3AD203B41FA5}">
                      <a16:colId xmlns:a16="http://schemas.microsoft.com/office/drawing/2014/main" val="1904816855"/>
                    </a:ext>
                  </a:extLst>
                </a:gridCol>
                <a:gridCol w="2759076">
                  <a:extLst>
                    <a:ext uri="{9D8B030D-6E8A-4147-A177-3AD203B41FA5}">
                      <a16:colId xmlns:a16="http://schemas.microsoft.com/office/drawing/2014/main" val="3909226228"/>
                    </a:ext>
                  </a:extLst>
                </a:gridCol>
              </a:tblGrid>
              <a:tr h="83016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845185" algn="l"/>
                        </a:tabLst>
                      </a:pPr>
                      <a:r>
                        <a:rPr lang="fr-FR" sz="2400" b="1" kern="100" dirty="0">
                          <a:effectLst/>
                        </a:rPr>
                        <a:t>Niveau</a:t>
                      </a:r>
                      <a:endParaRPr lang="fr-FR" sz="24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845185" algn="l"/>
                        </a:tabLst>
                      </a:pPr>
                      <a:r>
                        <a:rPr lang="fr-FR" sz="2400" b="1" kern="100">
                          <a:effectLst/>
                        </a:rPr>
                        <a:t>Préoccupation</a:t>
                      </a:r>
                      <a:endParaRPr lang="fr-FR" sz="2400" b="1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845185" algn="l"/>
                        </a:tabLst>
                      </a:pPr>
                      <a:r>
                        <a:rPr lang="fr-FR" sz="2400" b="1" kern="100">
                          <a:effectLst/>
                        </a:rPr>
                        <a:t>Aspect statique (Données)</a:t>
                      </a:r>
                      <a:endParaRPr lang="fr-FR" sz="2400" b="1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845185" algn="l"/>
                        </a:tabLst>
                      </a:pPr>
                      <a:r>
                        <a:rPr lang="fr-FR" sz="2400" b="1" kern="100">
                          <a:effectLst/>
                        </a:rPr>
                        <a:t>Aspect dynamique (Traitements)</a:t>
                      </a:r>
                      <a:endParaRPr lang="fr-FR" sz="2400" b="1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91712393"/>
                  </a:ext>
                </a:extLst>
              </a:tr>
              <a:tr h="125463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845185" algn="l"/>
                        </a:tabLst>
                      </a:pPr>
                      <a:r>
                        <a:rPr lang="fr-FR" sz="2400" b="1" kern="100" dirty="0">
                          <a:effectLst/>
                        </a:rPr>
                        <a:t>Conceptuel</a:t>
                      </a:r>
                      <a:endParaRPr lang="fr-FR" sz="24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845185" algn="l"/>
                        </a:tabLst>
                      </a:pPr>
                      <a:r>
                        <a:rPr lang="fr-FR" sz="2400" b="1" kern="100" dirty="0">
                          <a:effectLst/>
                        </a:rPr>
                        <a:t>QUOI ? QUE VEUT-ON FAIRE ?</a:t>
                      </a:r>
                      <a:endParaRPr lang="fr-FR" sz="24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845185" algn="l"/>
                        </a:tabLst>
                      </a:pPr>
                      <a:r>
                        <a:rPr lang="fr-FR" sz="2400" b="1" kern="100">
                          <a:effectLst/>
                        </a:rPr>
                        <a:t>MCD : Modèle Conceptuel de Données</a:t>
                      </a:r>
                      <a:endParaRPr lang="fr-FR" sz="2400" b="1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845185" algn="l"/>
                        </a:tabLst>
                      </a:pPr>
                      <a:r>
                        <a:rPr lang="fr-FR" sz="2400" b="1" kern="100">
                          <a:effectLst/>
                        </a:rPr>
                        <a:t>MCT : Modèle Conceptuel de Traitement</a:t>
                      </a:r>
                      <a:endParaRPr lang="fr-FR" sz="2400" b="1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62958153"/>
                  </a:ext>
                </a:extLst>
              </a:tr>
              <a:tr h="125463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845185" algn="l"/>
                        </a:tabLst>
                      </a:pPr>
                      <a:r>
                        <a:rPr lang="fr-FR" sz="2400" b="1" kern="100">
                          <a:effectLst/>
                        </a:rPr>
                        <a:t>Logique ou Organisationnel</a:t>
                      </a:r>
                      <a:endParaRPr lang="fr-FR" sz="2400" b="1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845185" algn="l"/>
                        </a:tabLst>
                      </a:pPr>
                      <a:r>
                        <a:rPr lang="fr-FR" sz="2400" b="1" kern="100">
                          <a:effectLst/>
                        </a:rPr>
                        <a:t>QUI ? QUAND ? OU ?</a:t>
                      </a:r>
                      <a:endParaRPr lang="fr-FR" sz="2400" b="1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845185" algn="l"/>
                        </a:tabLst>
                      </a:pPr>
                      <a:r>
                        <a:rPr lang="fr-FR" sz="2400" b="1" kern="100">
                          <a:effectLst/>
                        </a:rPr>
                        <a:t>MLD : Modèle Logique de Données</a:t>
                      </a:r>
                      <a:endParaRPr lang="fr-FR" sz="2400" b="1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845185" algn="l"/>
                        </a:tabLst>
                      </a:pPr>
                      <a:r>
                        <a:rPr lang="fr-FR" sz="2400" b="1" kern="100">
                          <a:effectLst/>
                        </a:rPr>
                        <a:t>MOT : Modèle Organisationnel de Traitement</a:t>
                      </a:r>
                      <a:endParaRPr lang="fr-FR" sz="2400" b="1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44480695"/>
                  </a:ext>
                </a:extLst>
              </a:tr>
              <a:tr h="125463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845185" algn="l"/>
                        </a:tabLst>
                      </a:pPr>
                      <a:r>
                        <a:rPr lang="fr-FR" sz="2400" b="1" kern="100">
                          <a:effectLst/>
                        </a:rPr>
                        <a:t>Physique ou Opérationnel</a:t>
                      </a:r>
                      <a:endParaRPr lang="fr-FR" sz="2400" b="1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845185" algn="l"/>
                        </a:tabLst>
                      </a:pPr>
                      <a:r>
                        <a:rPr lang="fr-FR" sz="2400" b="1" kern="100">
                          <a:effectLst/>
                        </a:rPr>
                        <a:t>AVEC QUELS MOYENS ?</a:t>
                      </a:r>
                      <a:endParaRPr lang="fr-FR" sz="2400" b="1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845185" algn="l"/>
                        </a:tabLst>
                      </a:pPr>
                      <a:r>
                        <a:rPr lang="fr-FR" sz="2400" b="1" kern="100">
                          <a:effectLst/>
                        </a:rPr>
                        <a:t>MPD : Modèle Physique de Données</a:t>
                      </a:r>
                      <a:endParaRPr lang="fr-FR" sz="2400" b="1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845185" algn="l"/>
                        </a:tabLst>
                      </a:pPr>
                      <a:r>
                        <a:rPr lang="fr-FR" sz="2400" b="1" kern="100" dirty="0">
                          <a:effectLst/>
                        </a:rPr>
                        <a:t>MOPT : Modèle Opérationnel de Traitement</a:t>
                      </a:r>
                      <a:endParaRPr lang="fr-FR" sz="24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917078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82940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>
            <a:extLst>
              <a:ext uri="{FF2B5EF4-FFF2-40B4-BE49-F238E27FC236}">
                <a16:creationId xmlns:a16="http://schemas.microsoft.com/office/drawing/2014/main" id="{9D549B8A-3976-7858-EC44-3D257097433F}"/>
              </a:ext>
            </a:extLst>
          </p:cNvPr>
          <p:cNvSpPr txBox="1">
            <a:spLocks/>
          </p:cNvSpPr>
          <p:nvPr/>
        </p:nvSpPr>
        <p:spPr>
          <a:xfrm>
            <a:off x="533400" y="1213613"/>
            <a:ext cx="11023600" cy="5886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marL="514350" indent="-514350" algn="l">
              <a:buFont typeface="+mj-lt"/>
              <a:buAutoNum type="arabicPeriod" startAt="6"/>
            </a:pPr>
            <a:r>
              <a:rPr lang="fr-FR" sz="2400" dirty="0">
                <a:effectLst/>
              </a:rPr>
              <a:t>Comment faire la modélisation des </a:t>
            </a:r>
            <a:r>
              <a:rPr lang="fr-FR" sz="2600" dirty="0">
                <a:effectLst/>
              </a:rPr>
              <a:t>données</a:t>
            </a:r>
            <a:r>
              <a:rPr lang="fr-FR" sz="2400" dirty="0">
                <a:effectLst/>
              </a:rPr>
              <a:t> avec la méthode MERISE ?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61C2B4B2-94F7-06AE-BBF5-8ABFFDBCE948}"/>
              </a:ext>
            </a:extLst>
          </p:cNvPr>
          <p:cNvSpPr txBox="1"/>
          <p:nvPr/>
        </p:nvSpPr>
        <p:spPr>
          <a:xfrm>
            <a:off x="838200" y="1756760"/>
            <a:ext cx="10820400" cy="13517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  <a:tabLst>
                <a:tab pos="845185" algn="l"/>
              </a:tabLst>
            </a:pPr>
            <a:r>
              <a:rPr lang="fr-FR" sz="2400" b="1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Connaitre les concepts de base:</a:t>
            </a:r>
            <a:endParaRPr lang="fr-FR" sz="2400" b="1" kern="1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457200" indent="-457200">
              <a:lnSpc>
                <a:spcPct val="107000"/>
              </a:lnSpc>
              <a:spcAft>
                <a:spcPts val="800"/>
              </a:spcAft>
              <a:buFont typeface="+mj-lt"/>
              <a:buAutoNum type="alphaLcParenR"/>
              <a:tabLst>
                <a:tab pos="845185" algn="l"/>
              </a:tabLst>
            </a:pPr>
            <a:r>
              <a:rPr lang="fr-FR" sz="2400" b="1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Entité : </a:t>
            </a:r>
            <a:r>
              <a:rPr lang="fr-FR" sz="2400" strike="noStrike" dirty="0">
                <a:effectLst/>
                <a:latin typeface="Arial" panose="020B0604020202020204" pitchFamily="34" charset="0"/>
                <a:ea typeface="Calibri" panose="020F050202020403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est la représentation d’un élément matériel ou immatériel ayant un rôle dans le système que l’on désire décrire</a:t>
            </a:r>
            <a:endParaRPr lang="fr-FR" sz="2400" b="1" kern="1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FBADE723-1143-2177-49E8-81582E94C4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787" t="55410" r="41825" b="16400"/>
          <a:stretch/>
        </p:blipFill>
        <p:spPr bwMode="auto">
          <a:xfrm>
            <a:off x="838200" y="3853582"/>
            <a:ext cx="5274351" cy="176403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20B3D20B-746D-EBB8-15E4-B554C1FB8CF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0379" t="55998" r="544" b="16563"/>
          <a:stretch/>
        </p:blipFill>
        <p:spPr bwMode="auto">
          <a:xfrm>
            <a:off x="6516013" y="3734639"/>
            <a:ext cx="4837787" cy="190974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0" name="Titre 1">
            <a:extLst>
              <a:ext uri="{FF2B5EF4-FFF2-40B4-BE49-F238E27FC236}">
                <a16:creationId xmlns:a16="http://schemas.microsoft.com/office/drawing/2014/main" id="{1994AF0B-B65E-F87C-8BA6-4BE09A3E2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0368"/>
            <a:ext cx="10515600" cy="853729"/>
          </a:xfrm>
        </p:spPr>
        <p:txBody>
          <a:bodyPr/>
          <a:lstStyle/>
          <a:p>
            <a:pPr marL="857250" indent="-857250">
              <a:buFont typeface="+mj-lt"/>
              <a:buAutoNum type="romanUcPeriod" startAt="2"/>
            </a:pPr>
            <a:r>
              <a:rPr lang="fr-FR" dirty="0"/>
              <a:t>MODELE CONCEPTUEL DE DONNEES</a:t>
            </a:r>
          </a:p>
        </p:txBody>
      </p:sp>
    </p:spTree>
    <p:extLst>
      <p:ext uri="{BB962C8B-B14F-4D97-AF65-F5344CB8AC3E}">
        <p14:creationId xmlns:p14="http://schemas.microsoft.com/office/powerpoint/2010/main" val="314323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>
            <a:extLst>
              <a:ext uri="{FF2B5EF4-FFF2-40B4-BE49-F238E27FC236}">
                <a16:creationId xmlns:a16="http://schemas.microsoft.com/office/drawing/2014/main" id="{9D549B8A-3976-7858-EC44-3D257097433F}"/>
              </a:ext>
            </a:extLst>
          </p:cNvPr>
          <p:cNvSpPr txBox="1">
            <a:spLocks/>
          </p:cNvSpPr>
          <p:nvPr/>
        </p:nvSpPr>
        <p:spPr>
          <a:xfrm>
            <a:off x="533400" y="1023113"/>
            <a:ext cx="11023600" cy="5886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marL="514350" indent="-514350" algn="l">
              <a:buFont typeface="+mj-lt"/>
              <a:buAutoNum type="arabicPeriod" startAt="6"/>
            </a:pPr>
            <a:r>
              <a:rPr lang="fr-FR" sz="2400" dirty="0">
                <a:effectLst/>
              </a:rPr>
              <a:t>Comment faire la modélisation des données avec la méthode MERISE ?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61C2B4B2-94F7-06AE-BBF5-8ABFFDBCE948}"/>
              </a:ext>
            </a:extLst>
          </p:cNvPr>
          <p:cNvSpPr txBox="1"/>
          <p:nvPr/>
        </p:nvSpPr>
        <p:spPr>
          <a:xfrm>
            <a:off x="838200" y="1566260"/>
            <a:ext cx="10820400" cy="51374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  <a:tabLst>
                <a:tab pos="845185" algn="l"/>
              </a:tabLst>
            </a:pPr>
            <a:r>
              <a:rPr lang="fr-FR" sz="2400" b="1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Connaitre les concepts de base:</a:t>
            </a:r>
            <a:endParaRPr lang="fr-FR" sz="2400" b="1" kern="1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457200" indent="-457200">
              <a:lnSpc>
                <a:spcPct val="107000"/>
              </a:lnSpc>
              <a:spcAft>
                <a:spcPts val="800"/>
              </a:spcAft>
              <a:buFont typeface="+mj-lt"/>
              <a:buAutoNum type="alphaLcParenR" startAt="2"/>
              <a:tabLst>
                <a:tab pos="845185" algn="l"/>
              </a:tabLst>
            </a:pPr>
            <a:r>
              <a:rPr lang="fr-FR" sz="2400" b="1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Association</a:t>
            </a:r>
            <a:r>
              <a:rPr lang="fr-FR" sz="24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 : est un lien qui existe entre deux ou plusieurs entités</a:t>
            </a:r>
            <a:endParaRPr lang="fr-FR" sz="2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845185" algn="l"/>
              </a:tabLst>
            </a:pPr>
            <a:r>
              <a:rPr lang="fr-FR" sz="2400" b="1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Exemples</a:t>
            </a:r>
            <a:r>
              <a:rPr lang="fr-FR" sz="24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 :</a:t>
            </a: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845185" algn="l"/>
              </a:tabLst>
            </a:pPr>
            <a:r>
              <a:rPr lang="fr-FR" sz="24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« </a:t>
            </a:r>
            <a:r>
              <a:rPr lang="fr-FR" sz="2400" kern="100" dirty="0">
                <a:solidFill>
                  <a:srgbClr val="00B05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Mohamed </a:t>
            </a:r>
            <a:r>
              <a:rPr lang="fr-FR" sz="24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est </a:t>
            </a:r>
            <a:r>
              <a:rPr lang="fr-FR" sz="2400" kern="100" dirty="0">
                <a:solidFill>
                  <a:srgbClr val="FF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marié </a:t>
            </a:r>
            <a:r>
              <a:rPr lang="fr-FR" sz="24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à </a:t>
            </a:r>
            <a:r>
              <a:rPr lang="fr-FR" sz="2400" kern="100" dirty="0">
                <a:solidFill>
                  <a:srgbClr val="00B05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Fatima </a:t>
            </a:r>
            <a:r>
              <a:rPr lang="fr-FR" sz="24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» : l’ association </a:t>
            </a:r>
            <a:r>
              <a:rPr lang="fr-FR" sz="2400" kern="100" dirty="0">
                <a:solidFill>
                  <a:srgbClr val="FF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mariage </a:t>
            </a:r>
            <a:r>
              <a:rPr lang="fr-FR" sz="24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lie les deux entités </a:t>
            </a:r>
            <a:r>
              <a:rPr lang="fr-FR" sz="2400" kern="100" dirty="0">
                <a:solidFill>
                  <a:srgbClr val="00B05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Mohamed </a:t>
            </a:r>
            <a:r>
              <a:rPr lang="fr-FR" sz="24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et </a:t>
            </a:r>
            <a:r>
              <a:rPr lang="fr-FR" sz="2400" kern="100" dirty="0">
                <a:solidFill>
                  <a:srgbClr val="00B05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Fatima</a:t>
            </a:r>
            <a:endParaRPr lang="fr-FR" sz="2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457200" indent="-457200">
              <a:lnSpc>
                <a:spcPct val="107000"/>
              </a:lnSpc>
              <a:spcAft>
                <a:spcPts val="800"/>
              </a:spcAft>
              <a:buFont typeface="+mj-lt"/>
              <a:buAutoNum type="alphaLcParenR" startAt="3"/>
              <a:tabLst>
                <a:tab pos="845185" algn="l"/>
              </a:tabLst>
            </a:pPr>
            <a:r>
              <a:rPr lang="fr-FR" sz="2400" b="1" kern="1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Propriétés</a:t>
            </a:r>
            <a:r>
              <a:rPr lang="fr-FR" sz="2400" kern="1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 : décrivent l’entité ou l’association. Elles apportent des précisions utiles au système d’information</a:t>
            </a:r>
            <a:endParaRPr lang="fr-FR" sz="2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845185" algn="l"/>
              </a:tabLst>
            </a:pPr>
            <a:r>
              <a:rPr lang="fr-FR" sz="2400" b="1" kern="1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Exemples</a:t>
            </a:r>
            <a:endParaRPr lang="fr-FR" sz="2400" b="1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845185" algn="l"/>
              </a:tabLst>
            </a:pPr>
            <a:r>
              <a:rPr lang="fr-FR" sz="2400" kern="1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L’entité </a:t>
            </a:r>
            <a:r>
              <a:rPr lang="fr-FR" sz="2400" b="1" kern="1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client</a:t>
            </a:r>
            <a:r>
              <a:rPr lang="fr-FR" sz="2400" kern="1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est décrite par les propriétés : </a:t>
            </a:r>
            <a:r>
              <a:rPr lang="fr-FR" sz="2400" b="1" kern="1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code client, nom, téléphone</a:t>
            </a:r>
            <a:r>
              <a:rPr lang="fr-FR" sz="2400" kern="1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,…</a:t>
            </a:r>
            <a:endParaRPr lang="fr-FR" sz="2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845185" algn="l"/>
              </a:tabLst>
            </a:pPr>
            <a:r>
              <a:rPr lang="fr-FR" sz="2400" kern="1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L’entité </a:t>
            </a:r>
            <a:r>
              <a:rPr lang="fr-FR" sz="2400" b="1" kern="1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commande</a:t>
            </a:r>
            <a:r>
              <a:rPr lang="fr-FR" sz="2400" kern="1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est décrite par les propriétés : </a:t>
            </a:r>
            <a:r>
              <a:rPr lang="fr-FR" sz="2400" b="1" kern="1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N°Commande</a:t>
            </a:r>
            <a:r>
              <a:rPr lang="fr-FR" sz="2400" b="1" kern="1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date commande,</a:t>
            </a:r>
            <a:r>
              <a:rPr lang="fr-FR" sz="2400" kern="1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…</a:t>
            </a:r>
            <a:endParaRPr lang="fr-FR" sz="2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9" name="Titre 1">
            <a:extLst>
              <a:ext uri="{FF2B5EF4-FFF2-40B4-BE49-F238E27FC236}">
                <a16:creationId xmlns:a16="http://schemas.microsoft.com/office/drawing/2014/main" id="{3259328A-4F09-5FFA-FB2E-5F28F42781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0368"/>
            <a:ext cx="10515600" cy="853729"/>
          </a:xfrm>
        </p:spPr>
        <p:txBody>
          <a:bodyPr/>
          <a:lstStyle/>
          <a:p>
            <a:pPr marL="857250" indent="-857250">
              <a:buFont typeface="+mj-lt"/>
              <a:buAutoNum type="romanUcPeriod" startAt="2"/>
            </a:pPr>
            <a:r>
              <a:rPr lang="fr-FR" dirty="0"/>
              <a:t>MODELE CONCEPTUEL DE DONNEES</a:t>
            </a:r>
          </a:p>
        </p:txBody>
      </p:sp>
    </p:spTree>
    <p:extLst>
      <p:ext uri="{BB962C8B-B14F-4D97-AF65-F5344CB8AC3E}">
        <p14:creationId xmlns:p14="http://schemas.microsoft.com/office/powerpoint/2010/main" val="2790034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0C5F4DA-33EA-BC48-DFA2-9613854FA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0368"/>
            <a:ext cx="10515600" cy="853729"/>
          </a:xfrm>
        </p:spPr>
        <p:txBody>
          <a:bodyPr/>
          <a:lstStyle/>
          <a:p>
            <a:pPr marL="857250" indent="-857250">
              <a:buFont typeface="+mj-lt"/>
              <a:buAutoNum type="romanUcPeriod" startAt="2"/>
            </a:pPr>
            <a:r>
              <a:rPr lang="fr-FR" dirty="0"/>
              <a:t>MODELE CONCEPTUEL DE DONNEES</a:t>
            </a:r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9D549B8A-3976-7858-EC44-3D257097433F}"/>
              </a:ext>
            </a:extLst>
          </p:cNvPr>
          <p:cNvSpPr txBox="1">
            <a:spLocks/>
          </p:cNvSpPr>
          <p:nvPr/>
        </p:nvSpPr>
        <p:spPr>
          <a:xfrm>
            <a:off x="533400" y="1023113"/>
            <a:ext cx="11023600" cy="5886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marL="514350" indent="-514350" algn="l">
              <a:buFont typeface="+mj-lt"/>
              <a:buAutoNum type="arabicPeriod" startAt="6"/>
            </a:pPr>
            <a:r>
              <a:rPr lang="fr-FR" sz="2400" dirty="0">
                <a:effectLst/>
              </a:rPr>
              <a:t>Comment faire la modélisation des données avec la méthode MERISE ?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61C2B4B2-94F7-06AE-BBF5-8ABFFDBCE948}"/>
              </a:ext>
            </a:extLst>
          </p:cNvPr>
          <p:cNvSpPr txBox="1"/>
          <p:nvPr/>
        </p:nvSpPr>
        <p:spPr>
          <a:xfrm>
            <a:off x="838200" y="1566260"/>
            <a:ext cx="10820400" cy="3353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  <a:tabLst>
                <a:tab pos="845185" algn="l"/>
              </a:tabLst>
            </a:pPr>
            <a:r>
              <a:rPr lang="fr-FR" sz="2400" b="1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Connaitre les concepts de base:</a:t>
            </a:r>
          </a:p>
          <a:p>
            <a:pPr marL="457200" indent="-457200">
              <a:lnSpc>
                <a:spcPct val="107000"/>
              </a:lnSpc>
              <a:spcAft>
                <a:spcPts val="800"/>
              </a:spcAft>
              <a:buFont typeface="+mj-lt"/>
              <a:buAutoNum type="alphaLcParenR" startAt="4"/>
              <a:tabLst>
                <a:tab pos="845185" algn="l"/>
              </a:tabLst>
            </a:pPr>
            <a:r>
              <a:rPr lang="fr-FR" sz="2400" b="1" kern="1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Identifiant de l’entité</a:t>
            </a:r>
            <a:r>
              <a:rPr lang="fr-FR" sz="2400" kern="1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 : est une propriété particulière permettant de désigner de manière unique chaque occurrence (exemple) de l’entité</a:t>
            </a:r>
            <a:endParaRPr lang="fr-FR" sz="2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845185" algn="l"/>
              </a:tabLst>
            </a:pPr>
            <a:r>
              <a:rPr lang="fr-FR" sz="2400" b="1" kern="1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Exemples</a:t>
            </a:r>
            <a:r>
              <a:rPr lang="fr-FR" sz="2400" kern="1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 </a:t>
            </a:r>
            <a:endParaRPr lang="fr-FR" sz="2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845185" algn="l"/>
              </a:tabLst>
            </a:pPr>
            <a:r>
              <a:rPr lang="fr-FR" sz="2400" b="1" kern="1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N° CIN </a:t>
            </a:r>
            <a:r>
              <a:rPr lang="fr-FR" sz="2400" kern="1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(car permet de désigner de manière unique chaque citoyen marocain)</a:t>
            </a:r>
            <a:endParaRPr lang="fr-FR" sz="2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845185" algn="l"/>
              </a:tabLst>
            </a:pPr>
            <a:r>
              <a:rPr lang="fr-FR" sz="2400" b="1" kern="1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N° Etudiant </a:t>
            </a:r>
            <a:r>
              <a:rPr lang="fr-FR" sz="2400" kern="1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est un identifiant pour l’entité étudiant.</a:t>
            </a:r>
            <a:endParaRPr lang="fr-FR" sz="2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845185" algn="l"/>
              </a:tabLst>
            </a:pPr>
            <a:endParaRPr lang="fr-FR" sz="2400" kern="1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650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lacé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tint val="95000"/>
              <a:shade val="95000"/>
              <a:satMod val="120000"/>
            </a:schemeClr>
          </a:solidFill>
          <a:prstDash val="solid"/>
        </a:ln>
        <a:ln w="55000" cap="flat" cmpd="thickThin" algn="ctr">
          <a:solidFill>
            <a:schemeClr val="phClr">
              <a:tint val="90000"/>
              <a:satMod val="130000"/>
            </a:schemeClr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6467</TotalTime>
  <Words>696</Words>
  <Application>Microsoft Office PowerPoint</Application>
  <PresentationFormat>Grand écran</PresentationFormat>
  <Paragraphs>160</Paragraphs>
  <Slides>39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39</vt:i4>
      </vt:variant>
    </vt:vector>
  </HeadingPairs>
  <TitlesOfParts>
    <vt:vector size="48" baseType="lpstr">
      <vt:lpstr>Aharoni</vt:lpstr>
      <vt:lpstr>Arial</vt:lpstr>
      <vt:lpstr>Arial Rounded MT Bold</vt:lpstr>
      <vt:lpstr>Calibri</vt:lpstr>
      <vt:lpstr>Calibri Light</vt:lpstr>
      <vt:lpstr>Century Gothic</vt:lpstr>
      <vt:lpstr>Symbol</vt:lpstr>
      <vt:lpstr>Wingdings</vt:lpstr>
      <vt:lpstr>Thème Office</vt:lpstr>
      <vt:lpstr>Présentation PowerPoint</vt:lpstr>
      <vt:lpstr>INTRODUCTION</vt:lpstr>
      <vt:lpstr>INTRODUCTION</vt:lpstr>
      <vt:lpstr>INTRODUCTION</vt:lpstr>
      <vt:lpstr>INTRODUCTION</vt:lpstr>
      <vt:lpstr>INTRODUCTION</vt:lpstr>
      <vt:lpstr>MODELE CONCEPTUEL DE DONNEES</vt:lpstr>
      <vt:lpstr>MODELE CONCEPTUEL DE DONNEES</vt:lpstr>
      <vt:lpstr>MODELE CONCEPTUEL DE DONNEES</vt:lpstr>
      <vt:lpstr>MODELE CONCEPTUEL DE DONNEES</vt:lpstr>
      <vt:lpstr>MODELE CONCEPTUEL DE DONNEES</vt:lpstr>
      <vt:lpstr>MODELE CONCEPTUEL DE DONNEES</vt:lpstr>
      <vt:lpstr>MODELE CONCEPTUEL DE DONNEES</vt:lpstr>
      <vt:lpstr>MODELE CONCEPTUEL DE DONNEES</vt:lpstr>
      <vt:lpstr>MODELE CONCEPTUEL DE DONNEES</vt:lpstr>
      <vt:lpstr>MODELE CONCEPTUEL DE DONNEES</vt:lpstr>
      <vt:lpstr>MODELE CONCEPTUEL DE DONNEES</vt:lpstr>
      <vt:lpstr>Présentation PowerPoint</vt:lpstr>
      <vt:lpstr>Présentation PowerPoint</vt:lpstr>
      <vt:lpstr>MODELE CONCEPTUEL DE DONNEES</vt:lpstr>
      <vt:lpstr>MODELE CONCEPTUEL DE DONNEES</vt:lpstr>
      <vt:lpstr>MODELE CONCEPTUEL DE DONNEES</vt:lpstr>
      <vt:lpstr>MODELE CONCEPTUEL DE DONNEES</vt:lpstr>
      <vt:lpstr>MODELE CONCEPTUEL DE DONNEES</vt:lpstr>
      <vt:lpstr>MODELE CONCEPTUEL DE DONNEES</vt:lpstr>
      <vt:lpstr>Présentation PowerPoint</vt:lpstr>
      <vt:lpstr>MODELE CONCEPTUEL DE DONNEES</vt:lpstr>
      <vt:lpstr>Présentation PowerPoint</vt:lpstr>
      <vt:lpstr>MODELE LOGIQUE DE DONNEES</vt:lpstr>
      <vt:lpstr>MODELE LOGIQUE DE DONNEES</vt:lpstr>
      <vt:lpstr>MODELE LOGIQUE DE DONNEES</vt:lpstr>
      <vt:lpstr>MODELE LOGIQUE DE DONNEES</vt:lpstr>
      <vt:lpstr>MODELE LOGIQUE DE DONNEES</vt:lpstr>
      <vt:lpstr>MODELE LOGIQUE DE DONNEES</vt:lpstr>
      <vt:lpstr>Présentation PowerPoint</vt:lpstr>
      <vt:lpstr>Présentation PowerPoint</vt:lpstr>
      <vt:lpstr>Présentation PowerPoint</vt:lpstr>
      <vt:lpstr>MODELE PHYSIQUE DE DONNEES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3 PLUS</dc:title>
  <dc:creator>hp</dc:creator>
  <cp:lastModifiedBy>YBS</cp:lastModifiedBy>
  <cp:revision>219</cp:revision>
  <dcterms:created xsi:type="dcterms:W3CDTF">2018-04-27T11:28:17Z</dcterms:created>
  <dcterms:modified xsi:type="dcterms:W3CDTF">2023-07-22T05:07:20Z</dcterms:modified>
</cp:coreProperties>
</file>